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media/image35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1.jpeg" ContentType="image/jpeg"/>
  <Override PartName="/ppt/media/image42.jpeg" ContentType="image/jpeg"/>
  <Override PartName="/ppt/media/image43.jpeg" ContentType="image/jpeg"/>
  <Override PartName="/ppt/media/image44.jpeg" ContentType="image/jpeg"/>
  <Override PartName="/ppt/media/image45.jpeg" ContentType="image/jpeg"/>
  <Override PartName="/ppt/media/image46.jpeg" ContentType="image/jpeg"/>
  <Override PartName="/ppt/media/image47.jpeg" ContentType="image/jpeg"/>
  <Override PartName="/ppt/media/image48.jpeg" ContentType="image/jpeg"/>
  <Override PartName="/ppt/media/image49.jpeg" ContentType="image/jpeg"/>
  <Override PartName="/ppt/media/image50.jpeg" ContentType="image/jpeg"/>
  <Override PartName="/ppt/media/image51.jpeg" ContentType="image/jpeg"/>
  <Override PartName="/ppt/media/image52.jpeg" ContentType="image/jpeg"/>
  <Override PartName="/ppt/media/image53.jpeg" ContentType="image/jpeg"/>
  <Override PartName="/ppt/media/image54.jpeg" ContentType="image/jpeg"/>
  <Override PartName="/ppt/media/image55.jpeg" ContentType="image/jpeg"/>
  <Override PartName="/ppt/media/image56.jpeg" ContentType="image/jpeg"/>
  <Override PartName="/ppt/media/image57.jpeg" ContentType="image/jpeg"/>
  <Override PartName="/ppt/media/image58.jpeg" ContentType="image/jpeg"/>
  <Override PartName="/ppt/media/image59.jpeg" ContentType="image/jpeg"/>
  <Override PartName="/ppt/media/image60.jpeg" ContentType="image/jpeg"/>
  <Override PartName="/ppt/media/image61.jpeg" ContentType="image/jpeg"/>
  <Override PartName="/ppt/media/image62.jpeg" ContentType="image/jpeg"/>
  <Override PartName="/ppt/media/image63.jpeg" ContentType="image/jpeg"/>
  <Override PartName="/ppt/media/image64.jpeg" ContentType="image/jpeg"/>
  <Override PartName="/ppt/media/image65.jpeg" ContentType="image/jpeg"/>
  <Override PartName="/ppt/media/image66.jpeg" ContentType="image/jpeg"/>
  <Override PartName="/ppt/media/image67.jpeg" ContentType="image/jpeg"/>
  <Override PartName="/ppt/media/image68.jpeg" ContentType="image/jpeg"/>
  <Override PartName="/ppt/media/image69.jpeg" ContentType="image/jpeg"/>
  <Override PartName="/ppt/media/image70.jpeg" ContentType="image/jpeg"/>
  <Override PartName="/ppt/media/image71.jpeg" ContentType="image/jpeg"/>
  <Override PartName="/ppt/media/image72.jpeg" ContentType="image/jpeg"/>
  <Override PartName="/ppt/media/image73.jpeg" ContentType="image/jpeg"/>
  <Override PartName="/ppt/media/image74.jpeg" ContentType="image/jpeg"/>
  <Override PartName="/ppt/media/image75.jpeg" ContentType="image/jpeg"/>
  <Override PartName="/ppt/media/image76.jpeg" ContentType="image/jpeg"/>
  <Override PartName="/ppt/media/image77.jpeg" ContentType="image/jpeg"/>
  <Override PartName="/ppt/media/image78.jpeg" ContentType="image/jpeg"/>
  <Override PartName="/ppt/media/image79.jpeg" ContentType="image/jpeg"/>
  <Override PartName="/ppt/media/image80.jpeg" ContentType="image/jpeg"/>
  <Override PartName="/ppt/media/image81.jpeg" ContentType="image/jpeg"/>
  <Override PartName="/ppt/media/image82.jpeg" ContentType="image/jpeg"/>
  <Override PartName="/ppt/media/image83.jpeg" ContentType="image/jpeg"/>
  <Override PartName="/ppt/media/image84.jpeg" ContentType="image/jpeg"/>
  <Override PartName="/ppt/media/image85.jpeg" ContentType="image/jpeg"/>
  <Override PartName="/ppt/media/image86.jpeg" ContentType="image/jpeg"/>
  <Override PartName="/ppt/media/image87.jpeg" ContentType="image/jpeg"/>
  <Override PartName="/ppt/media/image88.jpeg" ContentType="image/jpeg"/>
  <Override PartName="/ppt/media/image89.jpeg" ContentType="image/jpeg"/>
  <Override PartName="/ppt/media/image90.jpeg" ContentType="image/jpeg"/>
  <Override PartName="/ppt/media/image91.jpeg" ContentType="image/jpeg"/>
  <Override PartName="/ppt/media/image92.jpeg" ContentType="image/jpeg"/>
  <Override PartName="/ppt/media/image93.jpeg" ContentType="image/jpeg"/>
  <Override PartName="/ppt/media/image94.jpeg" ContentType="image/jpeg"/>
  <Override PartName="/ppt/media/image95.jpeg" ContentType="image/jpeg"/>
  <Override PartName="/ppt/media/image96.jpeg" ContentType="image/jpeg"/>
  <Override PartName="/ppt/media/image97.jpeg" ContentType="image/jpeg"/>
  <Override PartName="/ppt/media/image98.jpeg" ContentType="image/jpeg"/>
  <Override PartName="/ppt/media/image99.jpeg" ContentType="image/jpeg"/>
  <Override PartName="/ppt/media/image100.jpeg" ContentType="image/jpeg"/>
  <Override PartName="/ppt/media/image101.jpeg" ContentType="image/jpeg"/>
  <Override PartName="/ppt/media/image102.jpeg" ContentType="image/jpeg"/>
  <Override PartName="/ppt/media/image103.jpeg" ContentType="image/jpeg"/>
  <Override PartName="/ppt/media/image104.jpeg" ContentType="image/jpeg"/>
  <Override PartName="/ppt/media/image105.jpeg" ContentType="image/jpeg"/>
  <Override PartName="/ppt/media/image106.jpeg" ContentType="image/jpeg"/>
  <Override PartName="/ppt/media/image107.jpeg" ContentType="image/jpeg"/>
  <Override PartName="/ppt/media/image108.jpeg" ContentType="image/jpeg"/>
  <Override PartName="/ppt/media/image109.jpeg" ContentType="image/jpeg"/>
  <Override PartName="/ppt/media/image110.jpeg" ContentType="image/jpeg"/>
  <Override PartName="/ppt/media/image111.jpeg" ContentType="image/jpeg"/>
  <Override PartName="/ppt/media/image112.jpeg" ContentType="image/jpeg"/>
  <Override PartName="/ppt/media/image113.jpeg" ContentType="image/jpeg"/>
  <Override PartName="/ppt/media/image114.jpeg" ContentType="image/jpeg"/>
  <Override PartName="/ppt/media/image115.jpeg" ContentType="image/jpeg"/>
  <Override PartName="/ppt/media/image116.jpeg" ContentType="image/jpeg"/>
  <Override PartName="/ppt/media/image117.jpeg" ContentType="image/jpeg"/>
  <Override PartName="/ppt/media/image118.jpeg" ContentType="image/jpeg"/>
  <Override PartName="/ppt/media/image119.jpeg" ContentType="image/jpeg"/>
  <Override PartName="/ppt/media/image120.jpeg" ContentType="image/jpeg"/>
  <Override PartName="/ppt/media/image121.jpeg" ContentType="image/jpeg"/>
  <Override PartName="/ppt/media/image122.jpeg" ContentType="image/jpeg"/>
  <Override PartName="/ppt/media/image123.jpeg" ContentType="image/jpeg"/>
  <Override PartName="/ppt/media/image124.jpeg" ContentType="image/jpeg"/>
  <Override PartName="/ppt/media/image125.jpeg" ContentType="image/jpeg"/>
  <Override PartName="/ppt/media/image126.jpeg" ContentType="image/jpeg"/>
  <Override PartName="/ppt/media/image127.jpeg" ContentType="image/jpeg"/>
  <Override PartName="/ppt/media/image128.jpeg" ContentType="image/jpeg"/>
  <Override PartName="/ppt/media/image129.jpeg" ContentType="image/jpeg"/>
  <Override PartName="/ppt/media/image130.jpeg" ContentType="image/jpeg"/>
  <Override PartName="/ppt/media/image131.jpeg" ContentType="image/jpeg"/>
  <Override PartName="/ppt/media/image132.jpeg" ContentType="image/jpeg"/>
  <Override PartName="/ppt/media/image13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7" name="Shape 9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Helvetica Neue"/>
      </a:defRPr>
    </a:lvl1pPr>
    <a:lvl2pPr indent="228600" latinLnBrk="0">
      <a:defRPr sz="1200">
        <a:latin typeface="+mj-lt"/>
        <a:ea typeface="+mj-ea"/>
        <a:cs typeface="+mj-cs"/>
        <a:sym typeface="Helvetica Neue"/>
      </a:defRPr>
    </a:lvl2pPr>
    <a:lvl3pPr indent="457200" latinLnBrk="0">
      <a:defRPr sz="1200">
        <a:latin typeface="+mj-lt"/>
        <a:ea typeface="+mj-ea"/>
        <a:cs typeface="+mj-cs"/>
        <a:sym typeface="Helvetica Neue"/>
      </a:defRPr>
    </a:lvl3pPr>
    <a:lvl4pPr indent="685800" latinLnBrk="0">
      <a:defRPr sz="1200">
        <a:latin typeface="+mj-lt"/>
        <a:ea typeface="+mj-ea"/>
        <a:cs typeface="+mj-cs"/>
        <a:sym typeface="Helvetica Neue"/>
      </a:defRPr>
    </a:lvl4pPr>
    <a:lvl5pPr indent="914400" latinLnBrk="0">
      <a:defRPr sz="1200">
        <a:latin typeface="+mj-lt"/>
        <a:ea typeface="+mj-ea"/>
        <a:cs typeface="+mj-cs"/>
        <a:sym typeface="Helvetica Neue"/>
      </a:defRPr>
    </a:lvl5pPr>
    <a:lvl6pPr indent="1143000" latinLnBrk="0">
      <a:defRPr sz="1200">
        <a:latin typeface="+mj-lt"/>
        <a:ea typeface="+mj-ea"/>
        <a:cs typeface="+mj-cs"/>
        <a:sym typeface="Helvetica Neue"/>
      </a:defRPr>
    </a:lvl6pPr>
    <a:lvl7pPr indent="1371600" latinLnBrk="0">
      <a:defRPr sz="1200">
        <a:latin typeface="+mj-lt"/>
        <a:ea typeface="+mj-ea"/>
        <a:cs typeface="+mj-cs"/>
        <a:sym typeface="Helvetica Neue"/>
      </a:defRPr>
    </a:lvl7pPr>
    <a:lvl8pPr indent="1600200" latinLnBrk="0">
      <a:defRPr sz="1200">
        <a:latin typeface="+mj-lt"/>
        <a:ea typeface="+mj-ea"/>
        <a:cs typeface="+mj-cs"/>
        <a:sym typeface="Helvetica Neue"/>
      </a:defRPr>
    </a:lvl8pPr>
    <a:lvl9pPr indent="1828800" latinLnBrk="0">
      <a:defRPr sz="1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Text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5" name="Body Level One…"/>
          <p:cNvSpPr txBox="1"/>
          <p:nvPr>
            <p:ph type="body" sz="quarter" idx="1"/>
          </p:nvPr>
        </p:nvSpPr>
        <p:spPr>
          <a:xfrm>
            <a:off x="1828800" y="3840479"/>
            <a:ext cx="8534400" cy="17145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Text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24" name="Body Level One…"/>
          <p:cNvSpPr txBox="1"/>
          <p:nvPr>
            <p:ph type="body" sz="quarter" idx="1"/>
          </p:nvPr>
        </p:nvSpPr>
        <p:spPr>
          <a:xfrm>
            <a:off x="1828800" y="3840479"/>
            <a:ext cx="8534400" cy="17145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bg object 16" descr="bg object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7736" y="329565"/>
            <a:ext cx="149466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g object 17"/>
          <p:cNvSpPr/>
          <p:nvPr/>
        </p:nvSpPr>
        <p:spPr>
          <a:xfrm>
            <a:off x="604468" y="3992498"/>
            <a:ext cx="5310761" cy="1270001"/>
          </a:xfrm>
          <a:prstGeom prst="rect">
            <a:avLst/>
          </a:prstGeom>
          <a:solidFill>
            <a:srgbClr val="18499A">
              <a:alpha val="36077"/>
            </a:srgb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4" name="bg object 18"/>
          <p:cNvSpPr/>
          <p:nvPr/>
        </p:nvSpPr>
        <p:spPr>
          <a:xfrm>
            <a:off x="517258" y="3918839"/>
            <a:ext cx="5491480" cy="1270001"/>
          </a:xfrm>
          <a:prstGeom prst="rect">
            <a:avLst/>
          </a:prstGeom>
          <a:solidFill>
            <a:srgbClr val="18499A">
              <a:alpha val="52940"/>
            </a:srgb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35" name="Title Text"/>
          <p:cNvSpPr txBox="1"/>
          <p:nvPr>
            <p:ph type="title"/>
          </p:nvPr>
        </p:nvSpPr>
        <p:spPr>
          <a:xfrm>
            <a:off x="434745" y="205231"/>
            <a:ext cx="8510601" cy="72923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6" name="Body Level One…"/>
          <p:cNvSpPr txBox="1"/>
          <p:nvPr>
            <p:ph type="body" idx="1"/>
          </p:nvPr>
        </p:nvSpPr>
        <p:spPr>
          <a:xfrm>
            <a:off x="609600" y="1577339"/>
            <a:ext cx="10972800" cy="452628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Text"/>
          <p:cNvSpPr txBox="1"/>
          <p:nvPr>
            <p:ph type="title"/>
          </p:nvPr>
        </p:nvSpPr>
        <p:spPr>
          <a:xfrm>
            <a:off x="434745" y="205231"/>
            <a:ext cx="8510601" cy="72923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5" name="Body Level One…"/>
          <p:cNvSpPr txBox="1"/>
          <p:nvPr>
            <p:ph type="body" idx="1"/>
          </p:nvPr>
        </p:nvSpPr>
        <p:spPr>
          <a:xfrm>
            <a:off x="609600" y="1577339"/>
            <a:ext cx="10972800" cy="452628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bg object 16" descr="bg object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7736" y="329565"/>
            <a:ext cx="149466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54" name="Title Text"/>
          <p:cNvSpPr txBox="1"/>
          <p:nvPr>
            <p:ph type="title"/>
          </p:nvPr>
        </p:nvSpPr>
        <p:spPr>
          <a:xfrm>
            <a:off x="434745" y="205231"/>
            <a:ext cx="8510601" cy="72923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5" name="Body Level One…"/>
          <p:cNvSpPr txBox="1"/>
          <p:nvPr>
            <p:ph type="body" sz="half" idx="1"/>
          </p:nvPr>
        </p:nvSpPr>
        <p:spPr>
          <a:xfrm>
            <a:off x="609600" y="1577339"/>
            <a:ext cx="5303521" cy="452628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bg object 16" descr="bg object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7736" y="329565"/>
            <a:ext cx="149466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Title Text"/>
          <p:cNvSpPr txBox="1"/>
          <p:nvPr>
            <p:ph type="title"/>
          </p:nvPr>
        </p:nvSpPr>
        <p:spPr>
          <a:xfrm>
            <a:off x="434745" y="205231"/>
            <a:ext cx="8510601" cy="729234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le Text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lIns="45719" tIns="45719" rIns="45719" bIns="45719" anchor="b">
            <a:normAutofit fontScale="100000" lnSpcReduction="0"/>
          </a:bodyPr>
          <a:lstStyle>
            <a:lvl1pPr algn="ctr">
              <a:lnSpc>
                <a:spcPct val="90000"/>
              </a:lnSpc>
              <a:defRPr sz="60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0" name="Body Level One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2400"/>
            </a:lvl1pPr>
            <a:lvl2pPr algn="ctr">
              <a:lnSpc>
                <a:spcPct val="90000"/>
              </a:lnSpc>
              <a:spcBef>
                <a:spcPts val="1000"/>
              </a:spcBef>
              <a:defRPr sz="2400"/>
            </a:lvl2pPr>
            <a:lvl3pPr algn="ctr">
              <a:lnSpc>
                <a:spcPct val="90000"/>
              </a:lnSpc>
              <a:spcBef>
                <a:spcPts val="1000"/>
              </a:spcBef>
              <a:defRPr sz="2400"/>
            </a:lvl3pPr>
            <a:lvl4pPr algn="ctr">
              <a:lnSpc>
                <a:spcPct val="90000"/>
              </a:lnSpc>
              <a:spcBef>
                <a:spcPts val="1000"/>
              </a:spcBef>
              <a:defRPr sz="2400"/>
            </a:lvl4pPr>
            <a:lvl5pPr algn="ctr">
              <a:lnSpc>
                <a:spcPct val="90000"/>
              </a:lnSpc>
              <a:spcBef>
                <a:spcPts val="1000"/>
              </a:spcBef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 lIns="45719" tIns="45719" rIns="45719" bIns="45719" anchor="ctr"/>
          <a:lstStyle>
            <a:lvl1pPr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itle Text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45719" tIns="45719" rIns="45719" bIns="45719" anchor="ctr">
            <a:normAutofit fontScale="100000" lnSpcReduction="0"/>
          </a:bodyPr>
          <a:lstStyle>
            <a:lvl1pPr>
              <a:lnSpc>
                <a:spcPct val="90000"/>
              </a:lnSpc>
              <a:defRPr sz="44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9" name="Body Level One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45719" tIns="45719" rIns="45719" bIns="45719">
            <a:normAutofit fontScale="100000" lnSpcReduction="0"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lide Number"/>
          <p:cNvSpPr txBox="1"/>
          <p:nvPr>
            <p:ph type="sldNum" sz="quarter" idx="2"/>
          </p:nvPr>
        </p:nvSpPr>
        <p:spPr>
          <a:xfrm>
            <a:off x="11095176" y="6414760"/>
            <a:ext cx="258624" cy="248305"/>
          </a:xfrm>
          <a:prstGeom prst="rect">
            <a:avLst/>
          </a:prstGeom>
        </p:spPr>
        <p:txBody>
          <a:bodyPr lIns="45719" tIns="45719" rIns="45719" bIns="45719" anchor="ctr"/>
          <a:lstStyle>
            <a:lvl1pPr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g object 16" descr="bg object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7736" y="329565"/>
            <a:ext cx="149466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bg object 17"/>
          <p:cNvSpPr/>
          <p:nvPr/>
        </p:nvSpPr>
        <p:spPr>
          <a:xfrm>
            <a:off x="604468" y="3992498"/>
            <a:ext cx="5310761" cy="1270001"/>
          </a:xfrm>
          <a:prstGeom prst="rect">
            <a:avLst/>
          </a:prstGeom>
          <a:solidFill>
            <a:srgbClr val="18499A">
              <a:alpha val="36077"/>
            </a:srgb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4" name="bg object 18"/>
          <p:cNvSpPr/>
          <p:nvPr/>
        </p:nvSpPr>
        <p:spPr>
          <a:xfrm>
            <a:off x="517258" y="3918839"/>
            <a:ext cx="5491480" cy="1270001"/>
          </a:xfrm>
          <a:prstGeom prst="rect">
            <a:avLst/>
          </a:prstGeom>
          <a:solidFill>
            <a:srgbClr val="18499A">
              <a:alpha val="52940"/>
            </a:srgbClr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5" name="Title Text"/>
          <p:cNvSpPr txBox="1"/>
          <p:nvPr>
            <p:ph type="title"/>
          </p:nvPr>
        </p:nvSpPr>
        <p:spPr>
          <a:xfrm>
            <a:off x="609600" y="274637"/>
            <a:ext cx="109728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Title Text</a:t>
            </a:r>
          </a:p>
        </p:txBody>
      </p:sp>
      <p:sp>
        <p:nvSpPr>
          <p:cNvPr id="6" name="Body Level One…"/>
          <p:cNvSpPr txBox="1"/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lide Number"/>
          <p:cNvSpPr txBox="1"/>
          <p:nvPr>
            <p:ph type="sldNum" sz="quarter" idx="2"/>
          </p:nvPr>
        </p:nvSpPr>
        <p:spPr>
          <a:xfrm>
            <a:off x="11315427" y="6377940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18499A"/>
          </a:solidFill>
          <a:uFillTx/>
          <a:latin typeface="Verdana"/>
          <a:ea typeface="Verdana"/>
          <a:cs typeface="Verdana"/>
          <a:sym typeface="Verdana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18499A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18499A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18499A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18499A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18499A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18499A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18499A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100" u="none">
          <a:solidFill>
            <a:srgbClr val="18499A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4.png"/><Relationship Id="rId6" Type="http://schemas.openxmlformats.org/officeDocument/2006/relationships/image" Target="../media/image29.png"/><Relationship Id="rId7" Type="http://schemas.openxmlformats.org/officeDocument/2006/relationships/hyperlink" Target="http://www.telegroup-ltd.com/" TargetMode="Externa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7" Type="http://schemas.openxmlformats.org/officeDocument/2006/relationships/image" Target="../media/image12.jpeg"/><Relationship Id="rId8" Type="http://schemas.openxmlformats.org/officeDocument/2006/relationships/image" Target="../media/image13.jpeg"/><Relationship Id="rId9" Type="http://schemas.openxmlformats.org/officeDocument/2006/relationships/image" Target="../media/image30.png"/><Relationship Id="rId10" Type="http://schemas.openxmlformats.org/officeDocument/2006/relationships/image" Target="../media/image14.jpeg"/><Relationship Id="rId11" Type="http://schemas.openxmlformats.org/officeDocument/2006/relationships/image" Target="../media/image31.png"/><Relationship Id="rId12" Type="http://schemas.openxmlformats.org/officeDocument/2006/relationships/image" Target="../media/image15.jpeg"/><Relationship Id="rId13" Type="http://schemas.openxmlformats.org/officeDocument/2006/relationships/image" Target="../media/image32.png"/><Relationship Id="rId14" Type="http://schemas.openxmlformats.org/officeDocument/2006/relationships/image" Target="../media/image16.jpeg"/><Relationship Id="rId15" Type="http://schemas.openxmlformats.org/officeDocument/2006/relationships/image" Target="../media/image17.jpeg"/><Relationship Id="rId16" Type="http://schemas.openxmlformats.org/officeDocument/2006/relationships/image" Target="../media/image33.png"/><Relationship Id="rId17" Type="http://schemas.openxmlformats.org/officeDocument/2006/relationships/image" Target="../media/image18.jpeg"/><Relationship Id="rId18" Type="http://schemas.openxmlformats.org/officeDocument/2006/relationships/image" Target="../media/image19.jpeg"/><Relationship Id="rId19" Type="http://schemas.openxmlformats.org/officeDocument/2006/relationships/image" Target="../media/image20.jpeg"/><Relationship Id="rId20" Type="http://schemas.openxmlformats.org/officeDocument/2006/relationships/image" Target="../media/image21.jpeg"/><Relationship Id="rId21" Type="http://schemas.openxmlformats.org/officeDocument/2006/relationships/image" Target="../media/image22.jpeg"/><Relationship Id="rId22" Type="http://schemas.openxmlformats.org/officeDocument/2006/relationships/image" Target="../media/image34.png"/><Relationship Id="rId23" Type="http://schemas.openxmlformats.org/officeDocument/2006/relationships/image" Target="../media/image35.png"/><Relationship Id="rId24" Type="http://schemas.openxmlformats.org/officeDocument/2006/relationships/image" Target="../media/image36.png"/><Relationship Id="rId25" Type="http://schemas.openxmlformats.org/officeDocument/2006/relationships/image" Target="../media/image37.png"/><Relationship Id="rId26" Type="http://schemas.openxmlformats.org/officeDocument/2006/relationships/image" Target="../media/image38.png"/><Relationship Id="rId27" Type="http://schemas.openxmlformats.org/officeDocument/2006/relationships/image" Target="../media/image39.png"/><Relationship Id="rId28" Type="http://schemas.openxmlformats.org/officeDocument/2006/relationships/image" Target="../media/image40.png"/><Relationship Id="rId29" Type="http://schemas.openxmlformats.org/officeDocument/2006/relationships/image" Target="../media/image41.png"/><Relationship Id="rId30" Type="http://schemas.openxmlformats.org/officeDocument/2006/relationships/image" Target="../media/image42.png"/><Relationship Id="rId31" Type="http://schemas.openxmlformats.org/officeDocument/2006/relationships/image" Target="../media/image43.png"/><Relationship Id="rId32" Type="http://schemas.openxmlformats.org/officeDocument/2006/relationships/image" Target="../media/image44.png"/><Relationship Id="rId33" Type="http://schemas.openxmlformats.org/officeDocument/2006/relationships/image" Target="../media/image45.png"/><Relationship Id="rId34" Type="http://schemas.openxmlformats.org/officeDocument/2006/relationships/image" Target="../media/image46.png"/><Relationship Id="rId35" Type="http://schemas.openxmlformats.org/officeDocument/2006/relationships/image" Target="../media/image47.png"/><Relationship Id="rId36" Type="http://schemas.openxmlformats.org/officeDocument/2006/relationships/image" Target="../media/image48.png"/><Relationship Id="rId37" Type="http://schemas.openxmlformats.org/officeDocument/2006/relationships/image" Target="../media/image49.png"/><Relationship Id="rId38" Type="http://schemas.openxmlformats.org/officeDocument/2006/relationships/image" Target="../media/image50.png"/><Relationship Id="rId39" Type="http://schemas.openxmlformats.org/officeDocument/2006/relationships/image" Target="../media/image51.png"/><Relationship Id="rId40" Type="http://schemas.openxmlformats.org/officeDocument/2006/relationships/hyperlink" Target="http://www.telegroup-ltd.com/" TargetMode="Externa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52.png"/><Relationship Id="rId4" Type="http://schemas.openxmlformats.org/officeDocument/2006/relationships/image" Target="../media/image23.jpeg"/><Relationship Id="rId5" Type="http://schemas.openxmlformats.org/officeDocument/2006/relationships/image" Target="../media/image53.png"/><Relationship Id="rId6" Type="http://schemas.openxmlformats.org/officeDocument/2006/relationships/image" Target="../media/image24.jpeg"/><Relationship Id="rId7" Type="http://schemas.openxmlformats.org/officeDocument/2006/relationships/image" Target="../media/image25.jpeg"/><Relationship Id="rId8" Type="http://schemas.openxmlformats.org/officeDocument/2006/relationships/image" Target="../media/image26.jpeg"/><Relationship Id="rId9" Type="http://schemas.openxmlformats.org/officeDocument/2006/relationships/image" Target="../media/image27.jpeg"/><Relationship Id="rId10" Type="http://schemas.openxmlformats.org/officeDocument/2006/relationships/image" Target="../media/image54.png"/><Relationship Id="rId11" Type="http://schemas.openxmlformats.org/officeDocument/2006/relationships/image" Target="../media/image55.png"/><Relationship Id="rId12" Type="http://schemas.openxmlformats.org/officeDocument/2006/relationships/image" Target="../media/image28.jpeg"/><Relationship Id="rId13" Type="http://schemas.openxmlformats.org/officeDocument/2006/relationships/image" Target="../media/image29.jpeg"/><Relationship Id="rId14" Type="http://schemas.openxmlformats.org/officeDocument/2006/relationships/image" Target="../media/image56.png"/><Relationship Id="rId15" Type="http://schemas.openxmlformats.org/officeDocument/2006/relationships/image" Target="../media/image57.png"/><Relationship Id="rId16" Type="http://schemas.openxmlformats.org/officeDocument/2006/relationships/image" Target="../media/image58.png"/><Relationship Id="rId17" Type="http://schemas.openxmlformats.org/officeDocument/2006/relationships/image" Target="../media/image30.jpeg"/><Relationship Id="rId18" Type="http://schemas.openxmlformats.org/officeDocument/2006/relationships/image" Target="../media/image59.png"/><Relationship Id="rId19" Type="http://schemas.openxmlformats.org/officeDocument/2006/relationships/image" Target="../media/image31.jpeg"/><Relationship Id="rId20" Type="http://schemas.openxmlformats.org/officeDocument/2006/relationships/image" Target="../media/image60.png"/><Relationship Id="rId21" Type="http://schemas.openxmlformats.org/officeDocument/2006/relationships/image" Target="../media/image32.jpeg"/><Relationship Id="rId22" Type="http://schemas.openxmlformats.org/officeDocument/2006/relationships/image" Target="../media/image33.jpeg"/><Relationship Id="rId23" Type="http://schemas.openxmlformats.org/officeDocument/2006/relationships/image" Target="../media/image34.jpeg"/><Relationship Id="rId24" Type="http://schemas.openxmlformats.org/officeDocument/2006/relationships/image" Target="../media/image35.jpeg"/><Relationship Id="rId25" Type="http://schemas.openxmlformats.org/officeDocument/2006/relationships/image" Target="../media/image36.jpeg"/><Relationship Id="rId26" Type="http://schemas.openxmlformats.org/officeDocument/2006/relationships/image" Target="../media/image37.jpeg"/><Relationship Id="rId27" Type="http://schemas.openxmlformats.org/officeDocument/2006/relationships/image" Target="../media/image38.jpeg"/><Relationship Id="rId28" Type="http://schemas.openxmlformats.org/officeDocument/2006/relationships/image" Target="../media/image39.jpeg"/><Relationship Id="rId29" Type="http://schemas.openxmlformats.org/officeDocument/2006/relationships/image" Target="../media/image40.jpeg"/><Relationship Id="rId30" Type="http://schemas.openxmlformats.org/officeDocument/2006/relationships/image" Target="../media/image41.jpeg"/><Relationship Id="rId31" Type="http://schemas.openxmlformats.org/officeDocument/2006/relationships/image" Target="../media/image42.jpeg"/><Relationship Id="rId32" Type="http://schemas.openxmlformats.org/officeDocument/2006/relationships/image" Target="../media/image43.jpeg"/><Relationship Id="rId33" Type="http://schemas.openxmlformats.org/officeDocument/2006/relationships/image" Target="../media/image44.jpeg"/><Relationship Id="rId34" Type="http://schemas.openxmlformats.org/officeDocument/2006/relationships/image" Target="../media/image45.jpeg"/><Relationship Id="rId35" Type="http://schemas.openxmlformats.org/officeDocument/2006/relationships/image" Target="../media/image46.jpeg"/><Relationship Id="rId36" Type="http://schemas.openxmlformats.org/officeDocument/2006/relationships/image" Target="../media/image47.jpeg"/><Relationship Id="rId37" Type="http://schemas.openxmlformats.org/officeDocument/2006/relationships/image" Target="../media/image48.jpeg"/><Relationship Id="rId38" Type="http://schemas.openxmlformats.org/officeDocument/2006/relationships/image" Target="../media/image49.jpeg"/><Relationship Id="rId39" Type="http://schemas.openxmlformats.org/officeDocument/2006/relationships/image" Target="../media/image50.jpeg"/><Relationship Id="rId40" Type="http://schemas.openxmlformats.org/officeDocument/2006/relationships/image" Target="../media/image61.png"/><Relationship Id="rId41" Type="http://schemas.openxmlformats.org/officeDocument/2006/relationships/image" Target="../media/image51.jpeg"/><Relationship Id="rId42" Type="http://schemas.openxmlformats.org/officeDocument/2006/relationships/image" Target="../media/image52.jpeg"/><Relationship Id="rId43" Type="http://schemas.openxmlformats.org/officeDocument/2006/relationships/image" Target="../media/image53.jpeg"/><Relationship Id="rId44" Type="http://schemas.openxmlformats.org/officeDocument/2006/relationships/image" Target="../media/image54.jpeg"/><Relationship Id="rId45" Type="http://schemas.openxmlformats.org/officeDocument/2006/relationships/image" Target="../media/image55.jpeg"/><Relationship Id="rId46" Type="http://schemas.openxmlformats.org/officeDocument/2006/relationships/image" Target="../media/image62.png"/><Relationship Id="rId47" Type="http://schemas.openxmlformats.org/officeDocument/2006/relationships/image" Target="../media/image56.jpeg"/><Relationship Id="rId48" Type="http://schemas.openxmlformats.org/officeDocument/2006/relationships/image" Target="../media/image63.png"/><Relationship Id="rId49" Type="http://schemas.openxmlformats.org/officeDocument/2006/relationships/image" Target="../media/image57.jpeg"/><Relationship Id="rId50" Type="http://schemas.openxmlformats.org/officeDocument/2006/relationships/image" Target="../media/image58.jpeg"/><Relationship Id="rId51" Type="http://schemas.openxmlformats.org/officeDocument/2006/relationships/image" Target="../media/image64.png"/><Relationship Id="rId52" Type="http://schemas.openxmlformats.org/officeDocument/2006/relationships/hyperlink" Target="http://www.telegroup-ltd.com/" TargetMode="Externa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59.jpeg"/><Relationship Id="rId4" Type="http://schemas.openxmlformats.org/officeDocument/2006/relationships/image" Target="../media/image60.jpeg"/><Relationship Id="rId5" Type="http://schemas.openxmlformats.org/officeDocument/2006/relationships/image" Target="../media/image61.jpeg"/><Relationship Id="rId6" Type="http://schemas.openxmlformats.org/officeDocument/2006/relationships/image" Target="../media/image65.png"/><Relationship Id="rId7" Type="http://schemas.openxmlformats.org/officeDocument/2006/relationships/image" Target="../media/image62.jpeg"/><Relationship Id="rId8" Type="http://schemas.openxmlformats.org/officeDocument/2006/relationships/image" Target="../media/image66.png"/><Relationship Id="rId9" Type="http://schemas.openxmlformats.org/officeDocument/2006/relationships/image" Target="../media/image63.jpeg"/><Relationship Id="rId10" Type="http://schemas.openxmlformats.org/officeDocument/2006/relationships/image" Target="../media/image64.jpeg"/><Relationship Id="rId11" Type="http://schemas.openxmlformats.org/officeDocument/2006/relationships/image" Target="../media/image67.png"/><Relationship Id="rId12" Type="http://schemas.openxmlformats.org/officeDocument/2006/relationships/image" Target="../media/image65.jpeg"/><Relationship Id="rId13" Type="http://schemas.openxmlformats.org/officeDocument/2006/relationships/image" Target="../media/image66.jpeg"/><Relationship Id="rId14" Type="http://schemas.openxmlformats.org/officeDocument/2006/relationships/image" Target="../media/image68.png"/><Relationship Id="rId15" Type="http://schemas.openxmlformats.org/officeDocument/2006/relationships/image" Target="../media/image69.png"/><Relationship Id="rId16" Type="http://schemas.openxmlformats.org/officeDocument/2006/relationships/image" Target="../media/image67.jpeg"/><Relationship Id="rId17" Type="http://schemas.openxmlformats.org/officeDocument/2006/relationships/image" Target="../media/image68.jpeg"/><Relationship Id="rId18" Type="http://schemas.openxmlformats.org/officeDocument/2006/relationships/image" Target="../media/image69.jpeg"/><Relationship Id="rId19" Type="http://schemas.openxmlformats.org/officeDocument/2006/relationships/image" Target="../media/image70.jpeg"/><Relationship Id="rId20" Type="http://schemas.openxmlformats.org/officeDocument/2006/relationships/image" Target="../media/image71.jpeg"/><Relationship Id="rId21" Type="http://schemas.openxmlformats.org/officeDocument/2006/relationships/image" Target="../media/image72.jpeg"/><Relationship Id="rId22" Type="http://schemas.openxmlformats.org/officeDocument/2006/relationships/image" Target="../media/image73.jpeg"/><Relationship Id="rId23" Type="http://schemas.openxmlformats.org/officeDocument/2006/relationships/image" Target="../media/image70.png"/><Relationship Id="rId24" Type="http://schemas.openxmlformats.org/officeDocument/2006/relationships/image" Target="../media/image74.jpeg"/><Relationship Id="rId25" Type="http://schemas.openxmlformats.org/officeDocument/2006/relationships/image" Target="../media/image71.png"/><Relationship Id="rId26" Type="http://schemas.openxmlformats.org/officeDocument/2006/relationships/image" Target="../media/image75.jpeg"/><Relationship Id="rId27" Type="http://schemas.openxmlformats.org/officeDocument/2006/relationships/image" Target="../media/image76.jpeg"/><Relationship Id="rId28" Type="http://schemas.openxmlformats.org/officeDocument/2006/relationships/image" Target="../media/image72.png"/><Relationship Id="rId29" Type="http://schemas.openxmlformats.org/officeDocument/2006/relationships/image" Target="../media/image77.jpeg"/><Relationship Id="rId30" Type="http://schemas.openxmlformats.org/officeDocument/2006/relationships/image" Target="../media/image78.jpeg"/><Relationship Id="rId31" Type="http://schemas.openxmlformats.org/officeDocument/2006/relationships/image" Target="../media/image73.png"/><Relationship Id="rId32" Type="http://schemas.openxmlformats.org/officeDocument/2006/relationships/image" Target="../media/image79.jpeg"/><Relationship Id="rId33" Type="http://schemas.openxmlformats.org/officeDocument/2006/relationships/image" Target="../media/image80.jpeg"/><Relationship Id="rId34" Type="http://schemas.openxmlformats.org/officeDocument/2006/relationships/image" Target="../media/image81.jpeg"/><Relationship Id="rId35" Type="http://schemas.openxmlformats.org/officeDocument/2006/relationships/image" Target="../media/image74.png"/><Relationship Id="rId36" Type="http://schemas.openxmlformats.org/officeDocument/2006/relationships/image" Target="../media/image82.jpeg"/><Relationship Id="rId37" Type="http://schemas.openxmlformats.org/officeDocument/2006/relationships/image" Target="../media/image83.jpeg"/><Relationship Id="rId38" Type="http://schemas.openxmlformats.org/officeDocument/2006/relationships/image" Target="../media/image84.jpeg"/><Relationship Id="rId39" Type="http://schemas.openxmlformats.org/officeDocument/2006/relationships/image" Target="../media/image75.png"/><Relationship Id="rId40" Type="http://schemas.openxmlformats.org/officeDocument/2006/relationships/image" Target="../media/image85.jpeg"/><Relationship Id="rId41" Type="http://schemas.openxmlformats.org/officeDocument/2006/relationships/image" Target="../media/image76.png"/><Relationship Id="rId42" Type="http://schemas.openxmlformats.org/officeDocument/2006/relationships/hyperlink" Target="http://www.telegroup-ltd.com/" TargetMode="Externa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87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data-center/" TargetMode="Externa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88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data-center/" TargetMode="Externa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89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tailor-made-software/" TargetMode="Externa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91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video-surveillance/" TargetMode="Externa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92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t-solutions-and-services/" TargetMode="Externa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3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78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94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youtube.com/watch?app=desktop&amp;v=fAD1sYryqbA&amp;list=PLf3Apo9ALyPiRQMSySSyEhbC0BJHgm7yJ" TargetMode="Externa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95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6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7.jpe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hyperlink" Target="http://www.telegroup-ltd.com/" TargetMode="Externa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0.png"/><Relationship Id="rId3" Type="http://schemas.openxmlformats.org/officeDocument/2006/relationships/image" Target="../media/image81.png"/><Relationship Id="rId4" Type="http://schemas.openxmlformats.org/officeDocument/2006/relationships/image" Target="../media/image82.png"/><Relationship Id="rId5" Type="http://schemas.openxmlformats.org/officeDocument/2006/relationships/image" Target="../media/image99.jpeg"/><Relationship Id="rId6" Type="http://schemas.openxmlformats.org/officeDocument/2006/relationships/hyperlink" Target="http://www.telegroup-ltd.com/" TargetMode="External"/><Relationship Id="rId7" Type="http://schemas.openxmlformats.org/officeDocument/2006/relationships/hyperlink" Target="https://www.telegroup-ltd.com/electric-power-systems-and-networks/" TargetMode="External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00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t-solutions-and-services/" TargetMode="External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jpeg"/><Relationship Id="rId3" Type="http://schemas.openxmlformats.org/officeDocument/2006/relationships/image" Target="../media/image83.png"/><Relationship Id="rId4" Type="http://schemas.openxmlformats.org/officeDocument/2006/relationships/hyperlink" Target="http://www.telegroup-ltd.com/" TargetMode="External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02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t-solutions-and-services/" TargetMode="Externa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03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solutions-for-unified-communications-and-collaboration/" TargetMode="Externa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04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software/" TargetMode="External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06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tailor-made-software/" TargetMode="Externa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07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t-solutions-and-services/" TargetMode="External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8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hyperlink" Target="http://www.telegroup-ltd.com/" TargetMode="External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09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data-center/" TargetMode="External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10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solutions-for-unified-communications-and-collaboration/" TargetMode="External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11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data-center/" TargetMode="External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12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tailor-made-software/" TargetMode="External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13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audio-and-video-conferencing-systems/" TargetMode="Externa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4.png"/><Relationship Id="rId3" Type="http://schemas.openxmlformats.org/officeDocument/2006/relationships/image" Target="../media/image114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video-surveillance/" TargetMode="External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16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ptv-ott-solutions/" TargetMode="External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17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youtube.com/watch?v=90GRX3S_1R4&amp;ab_channel=TelegroupLtd" TargetMode="External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18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telecommunications-infrastructure/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jpeg"/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hyperlink" Target="http://www.telegroup-ltd.com/" TargetMode="External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5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19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t-security/" TargetMode="External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0.png"/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5" Type="http://schemas.openxmlformats.org/officeDocument/2006/relationships/hyperlink" Target="http://www.telegroup-ltd.com/" TargetMode="External"/><Relationship Id="rId6" Type="http://schemas.openxmlformats.org/officeDocument/2006/relationships/hyperlink" Target="https://www.telegroup-ltd.com/it-security/" TargetMode="External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20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t-security/" TargetMode="External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7.png"/><Relationship Id="rId3" Type="http://schemas.openxmlformats.org/officeDocument/2006/relationships/image" Target="../media/image121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t-security/" TargetMode="External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2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23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telecommunications-infrastructure/" TargetMode="External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24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telecommunications-infrastructure/" TargetMode="External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25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telecommunications-infrastructure/" TargetMode="External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26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telecommunications-infrastructure/" TargetMode="Externa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6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27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designing-building-and-adaptation-of-data-centers/" TargetMode="External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jpeg"/><Relationship Id="rId3" Type="http://schemas.openxmlformats.org/officeDocument/2006/relationships/image" Target="../media/image2.png"/><Relationship Id="rId4" Type="http://schemas.openxmlformats.org/officeDocument/2006/relationships/hyperlink" Target="http://www.telegroup-ltd.com/" TargetMode="External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28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nfrastructure/" TargetMode="External"/></Relationships>
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29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infrastructure/" TargetMode="External"/></Relationships>
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1.jpeg"/><Relationship Id="rId3" Type="http://schemas.openxmlformats.org/officeDocument/2006/relationships/image" Target="../media/image83.png"/><Relationship Id="rId4" Type="http://schemas.openxmlformats.org/officeDocument/2006/relationships/hyperlink" Target="http://www.telegroup-ltd.com/" TargetMode="External"/></Relationships>
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7.png"/><Relationship Id="rId3" Type="http://schemas.openxmlformats.org/officeDocument/2006/relationships/image" Target="../media/image130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electric-power-systems-and-networks/" TargetMode="External"/></Relationships>
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8.png"/><Relationship Id="rId3" Type="http://schemas.openxmlformats.org/officeDocument/2006/relationships/image" Target="../media/image131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electric-power-systems-and-networks/" TargetMode="External"/></Relationships>
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9.png"/><Relationship Id="rId3" Type="http://schemas.openxmlformats.org/officeDocument/2006/relationships/image" Target="../media/image132.jpeg"/><Relationship Id="rId4" Type="http://schemas.openxmlformats.org/officeDocument/2006/relationships/hyperlink" Target="http://www.telegroup-ltd.com/" TargetMode="External"/><Relationship Id="rId5" Type="http://schemas.openxmlformats.org/officeDocument/2006/relationships/hyperlink" Target="https://www.telegroup-ltd.com/electric-power-systems-and-networks/" TargetMode="External"/></Relationships>
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0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Relationship Id="rId12" Type="http://schemas.openxmlformats.org/officeDocument/2006/relationships/hyperlink" Target="http://www.telegroup-ltd.com/" TargetMode="External"/></Relationships>
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3.jpeg"/><Relationship Id="rId3" Type="http://schemas.openxmlformats.org/officeDocument/2006/relationships/hyperlink" Target="mailto:office@telegroup-ltd.com" TargetMode="External"/><Relationship Id="rId4" Type="http://schemas.openxmlformats.org/officeDocument/2006/relationships/hyperlink" Target="http://www.telegroup-ltd.com/" TargetMode="External"/><Relationship Id="rId5" Type="http://schemas.openxmlformats.org/officeDocument/2006/relationships/image" Target="../media/image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19.png"/><Relationship Id="rId6" Type="http://schemas.openxmlformats.org/officeDocument/2006/relationships/image" Target="../media/image25.png"/><Relationship Id="rId7" Type="http://schemas.openxmlformats.org/officeDocument/2006/relationships/hyperlink" Target="http://www.telegroup-ltd.com/" TargetMode="Externa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Relationship Id="rId3" Type="http://schemas.openxmlformats.org/officeDocument/2006/relationships/image" Target="../media/image2.png"/><Relationship Id="rId4" Type="http://schemas.openxmlformats.org/officeDocument/2006/relationships/image" Target="../media/image26.png"/><Relationship Id="rId5" Type="http://schemas.openxmlformats.org/officeDocument/2006/relationships/hyperlink" Target="http://www.telegroup-ltd.com/" TargetMode="Externa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object 7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102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10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3" name="object 5"/>
          <p:cNvSpPr txBox="1"/>
          <p:nvPr/>
        </p:nvSpPr>
        <p:spPr>
          <a:xfrm>
            <a:off x="595984" y="3380911"/>
            <a:ext cx="7922261" cy="139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3100"/>
              </a:spcBef>
              <a:defRPr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TeleGroup</a:t>
            </a:r>
            <a:r>
              <a:rPr spc="-225"/>
              <a:t> </a:t>
            </a:r>
            <a:r>
              <a:rPr spc="-10"/>
              <a:t>system</a:t>
            </a:r>
          </a:p>
          <a:p>
            <a:pPr indent="12700">
              <a:spcBef>
                <a:spcPts val="1300"/>
              </a:spcBef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Charting</a:t>
            </a:r>
            <a:r>
              <a:rPr spc="-120"/>
              <a:t> </a:t>
            </a:r>
            <a:r>
              <a:rPr spc="-20"/>
              <a:t>your</a:t>
            </a:r>
            <a:r>
              <a:rPr spc="-120"/>
              <a:t> </a:t>
            </a:r>
            <a:r>
              <a:t>course</a:t>
            </a:r>
            <a:r>
              <a:rPr spc="-150"/>
              <a:t> </a:t>
            </a:r>
            <a:r>
              <a:rPr spc="55"/>
              <a:t>through</a:t>
            </a:r>
            <a:r>
              <a:rPr spc="-104"/>
              <a:t> </a:t>
            </a:r>
            <a:r>
              <a:t>the</a:t>
            </a:r>
            <a:r>
              <a:rPr spc="-120"/>
              <a:t> </a:t>
            </a:r>
            <a:r>
              <a:rPr spc="-10"/>
              <a:t>#TECHUNIVERSE</a:t>
            </a:r>
          </a:p>
        </p:txBody>
      </p:sp>
      <p:sp>
        <p:nvSpPr>
          <p:cNvPr id="104" name="object 6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object 1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pic>
        <p:nvPicPr>
          <p:cNvPr id="299" name="object 2" descr="objec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7736" y="329565"/>
            <a:ext cx="149466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object 3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286384">
              <a:defRPr sz="3400"/>
            </a:pPr>
            <a:r>
              <a:t>Our</a:t>
            </a:r>
            <a:r>
              <a:rPr spc="-300"/>
              <a:t> IT</a:t>
            </a:r>
            <a:r>
              <a:rPr spc="-400"/>
              <a:t> </a:t>
            </a:r>
            <a:r>
              <a:rPr spc="-100"/>
              <a:t>services</a:t>
            </a:r>
          </a:p>
        </p:txBody>
      </p:sp>
      <p:sp>
        <p:nvSpPr>
          <p:cNvPr id="301" name="object 4"/>
          <p:cNvSpPr txBox="1"/>
          <p:nvPr/>
        </p:nvSpPr>
        <p:spPr>
          <a:xfrm>
            <a:off x="708761" y="1047875"/>
            <a:ext cx="10642601" cy="4823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ts val="1900"/>
              </a:lnSpc>
              <a:spcBef>
                <a:spcPts val="300"/>
              </a:spcBef>
              <a:defRPr b="1" spc="-1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-135"/>
              <a:t> </a:t>
            </a:r>
            <a:r>
              <a:rPr spc="-155"/>
              <a:t>actively </a:t>
            </a:r>
            <a:r>
              <a:rPr spc="-125"/>
              <a:t>monitor</a:t>
            </a:r>
            <a:r>
              <a:rPr spc="-155"/>
              <a:t> </a:t>
            </a:r>
            <a:r>
              <a:rPr spc="-160"/>
              <a:t>your</a:t>
            </a:r>
            <a:r>
              <a:rPr spc="-155"/>
              <a:t> </a:t>
            </a:r>
            <a:r>
              <a:rPr spc="-320"/>
              <a:t>IT</a:t>
            </a:r>
            <a:r>
              <a:rPr spc="-135"/>
              <a:t> </a:t>
            </a:r>
            <a:r>
              <a:rPr spc="-165"/>
              <a:t>systems</a:t>
            </a:r>
            <a:r>
              <a:rPr spc="-170"/>
              <a:t> </a:t>
            </a:r>
            <a:r>
              <a:rPr spc="-130"/>
              <a:t>condition,</a:t>
            </a:r>
            <a:r>
              <a:rPr spc="-160"/>
              <a:t> </a:t>
            </a:r>
            <a:r>
              <a:rPr spc="-125"/>
              <a:t>eliminate</a:t>
            </a:r>
            <a:r>
              <a:rPr spc="-155"/>
              <a:t> </a:t>
            </a:r>
            <a:r>
              <a:rPr spc="-160"/>
              <a:t>irregularities,</a:t>
            </a:r>
            <a:r>
              <a:rPr spc="-150"/>
              <a:t> </a:t>
            </a:r>
            <a:r>
              <a:rPr spc="-104"/>
              <a:t>and</a:t>
            </a:r>
            <a:r>
              <a:rPr spc="-145"/>
              <a:t> </a:t>
            </a:r>
            <a:r>
              <a:rPr spc="-150"/>
              <a:t>recover</a:t>
            </a:r>
            <a:r>
              <a:rPr spc="-155"/>
              <a:t> </a:t>
            </a:r>
            <a:r>
              <a:rPr spc="-104"/>
              <a:t>the</a:t>
            </a:r>
            <a:r>
              <a:rPr spc="-165"/>
              <a:t> </a:t>
            </a:r>
            <a:r>
              <a:rPr spc="-45"/>
              <a:t>system </a:t>
            </a:r>
            <a:r>
              <a:rPr spc="-50"/>
              <a:t>efficiently</a:t>
            </a:r>
          </a:p>
        </p:txBody>
      </p:sp>
      <p:sp>
        <p:nvSpPr>
          <p:cNvPr id="302" name="object 5"/>
          <p:cNvSpPr txBox="1"/>
          <p:nvPr/>
        </p:nvSpPr>
        <p:spPr>
          <a:xfrm>
            <a:off x="2030983" y="2648457"/>
            <a:ext cx="2427605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714" algn="r">
              <a:spcBef>
                <a:spcPts val="100"/>
              </a:spcBef>
              <a:defRPr sz="21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Technical</a:t>
            </a:r>
            <a:r>
              <a:rPr spc="20"/>
              <a:t> </a:t>
            </a:r>
            <a:r>
              <a:rPr spc="-10"/>
              <a:t>support</a:t>
            </a:r>
          </a:p>
          <a:p>
            <a:pPr marR="5080" algn="r">
              <a:defRPr spc="-20" sz="21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24x7</a:t>
            </a:r>
          </a:p>
        </p:txBody>
      </p:sp>
      <p:sp>
        <p:nvSpPr>
          <p:cNvPr id="303" name="object 6"/>
          <p:cNvSpPr txBox="1"/>
          <p:nvPr/>
        </p:nvSpPr>
        <p:spPr>
          <a:xfrm>
            <a:off x="1685925" y="3607211"/>
            <a:ext cx="2775586" cy="13146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7620" algn="r">
              <a:spcBef>
                <a:spcPts val="700"/>
              </a:spcBef>
              <a:defRPr sz="14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Preventive</a:t>
            </a:r>
            <a:r>
              <a:rPr spc="140"/>
              <a:t> </a:t>
            </a:r>
            <a:r>
              <a:rPr spc="-10"/>
              <a:t>maintenance</a:t>
            </a:r>
          </a:p>
          <a:p>
            <a:pPr marR="5714" algn="r">
              <a:spcBef>
                <a:spcPts val="600"/>
              </a:spcBef>
              <a:defRPr sz="14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Help</a:t>
            </a:r>
            <a:r>
              <a:rPr spc="130"/>
              <a:t> </a:t>
            </a:r>
            <a:r>
              <a:rPr spc="-20"/>
              <a:t>desk</a:t>
            </a:r>
          </a:p>
          <a:p>
            <a:pPr marR="5080" indent="1260475" algn="r">
              <a:lnSpc>
                <a:spcPct val="136800"/>
              </a:lnSpc>
              <a:defRPr sz="14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Remote</a:t>
            </a:r>
            <a:r>
              <a:rPr spc="220"/>
              <a:t> </a:t>
            </a:r>
            <a:r>
              <a:rPr spc="-10"/>
              <a:t>support </a:t>
            </a:r>
            <a:r>
              <a:t>On-site</a:t>
            </a:r>
            <a:r>
              <a:rPr spc="135"/>
              <a:t> </a:t>
            </a:r>
            <a:r>
              <a:t>incident</a:t>
            </a:r>
            <a:r>
              <a:rPr spc="140"/>
              <a:t> </a:t>
            </a:r>
            <a:r>
              <a:rPr spc="-10"/>
              <a:t>maintenance </a:t>
            </a:r>
            <a:r>
              <a:rPr spc="-130"/>
              <a:t>IT</a:t>
            </a:r>
            <a:r>
              <a:rPr spc="20"/>
              <a:t> </a:t>
            </a:r>
            <a:r>
              <a:t>service</a:t>
            </a:r>
            <a:r>
              <a:rPr spc="5"/>
              <a:t> </a:t>
            </a:r>
            <a:r>
              <a:rPr spc="-10"/>
              <a:t>monitoring</a:t>
            </a:r>
          </a:p>
        </p:txBody>
      </p:sp>
      <p:sp>
        <p:nvSpPr>
          <p:cNvPr id="304" name="object 7"/>
          <p:cNvSpPr txBox="1"/>
          <p:nvPr/>
        </p:nvSpPr>
        <p:spPr>
          <a:xfrm>
            <a:off x="7734427" y="2648457"/>
            <a:ext cx="267081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60" sz="21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Managed</a:t>
            </a:r>
            <a:r>
              <a:rPr spc="-145"/>
              <a:t> </a:t>
            </a:r>
            <a:r>
              <a:rPr spc="-40"/>
              <a:t>services</a:t>
            </a:r>
            <a:r>
              <a:rPr spc="-170"/>
              <a:t> </a:t>
            </a:r>
            <a:r>
              <a:rPr spc="-50"/>
              <a:t>&amp;</a:t>
            </a:r>
          </a:p>
          <a:p>
            <a:pPr indent="12700">
              <a:defRPr spc="-10" sz="21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Outsourcing</a:t>
            </a:r>
          </a:p>
        </p:txBody>
      </p:sp>
      <p:sp>
        <p:nvSpPr>
          <p:cNvPr id="305" name="object 8"/>
          <p:cNvSpPr txBox="1"/>
          <p:nvPr/>
        </p:nvSpPr>
        <p:spPr>
          <a:xfrm>
            <a:off x="7734427" y="3607211"/>
            <a:ext cx="3616960" cy="1018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700"/>
              </a:spcBef>
              <a:defRPr sz="14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Network</a:t>
            </a:r>
            <a:r>
              <a:rPr spc="20"/>
              <a:t> </a:t>
            </a:r>
            <a:r>
              <a:rPr spc="50"/>
              <a:t>and</a:t>
            </a:r>
            <a:r>
              <a:rPr spc="65"/>
              <a:t> </a:t>
            </a:r>
            <a:r>
              <a:rPr spc="-130"/>
              <a:t>IT</a:t>
            </a:r>
            <a:r>
              <a:rPr spc="55"/>
              <a:t> </a:t>
            </a:r>
            <a:r>
              <a:t>systems</a:t>
            </a:r>
            <a:r>
              <a:rPr spc="55"/>
              <a:t> </a:t>
            </a:r>
            <a:r>
              <a:rPr spc="-10"/>
              <a:t>design</a:t>
            </a:r>
          </a:p>
          <a:p>
            <a:pPr indent="12700">
              <a:spcBef>
                <a:spcPts val="600"/>
              </a:spcBef>
              <a:defRPr sz="14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Network</a:t>
            </a:r>
            <a:r>
              <a:rPr spc="130"/>
              <a:t> </a:t>
            </a:r>
            <a:r>
              <a:rPr spc="40"/>
              <a:t>management</a:t>
            </a:r>
          </a:p>
          <a:p>
            <a:pPr marR="5080" indent="12700">
              <a:lnSpc>
                <a:spcPct val="136400"/>
              </a:lnSpc>
              <a:defRPr spc="-130" sz="14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IT</a:t>
            </a:r>
            <a:r>
              <a:rPr spc="60"/>
              <a:t> </a:t>
            </a:r>
            <a:r>
              <a:rPr spc="0"/>
              <a:t>systems</a:t>
            </a:r>
            <a:r>
              <a:rPr spc="55"/>
              <a:t> </a:t>
            </a:r>
            <a:r>
              <a:rPr spc="45"/>
              <a:t>management Communication</a:t>
            </a:r>
            <a:r>
              <a:rPr spc="15"/>
              <a:t> </a:t>
            </a:r>
            <a:r>
              <a:rPr spc="0"/>
              <a:t>systems</a:t>
            </a:r>
            <a:r>
              <a:rPr spc="70"/>
              <a:t> </a:t>
            </a:r>
            <a:r>
              <a:rPr spc="45"/>
              <a:t>management</a:t>
            </a:r>
          </a:p>
        </p:txBody>
      </p:sp>
      <p:grpSp>
        <p:nvGrpSpPr>
          <p:cNvPr id="316" name="object 9"/>
          <p:cNvGrpSpPr/>
          <p:nvPr/>
        </p:nvGrpSpPr>
        <p:grpSpPr>
          <a:xfrm>
            <a:off x="432967" y="1938400"/>
            <a:ext cx="11326089" cy="3969450"/>
            <a:chOff x="0" y="0"/>
            <a:chExt cx="11326088" cy="3969447"/>
          </a:xfrm>
        </p:grpSpPr>
        <p:sp>
          <p:nvSpPr>
            <p:cNvPr id="306" name="object 10"/>
            <p:cNvSpPr/>
            <p:nvPr/>
          </p:nvSpPr>
          <p:spPr>
            <a:xfrm>
              <a:off x="4723993" y="971930"/>
              <a:ext cx="1878078" cy="1878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10244" y="14"/>
                  </a:lnTo>
                  <a:lnTo>
                    <a:pt x="9696" y="56"/>
                  </a:lnTo>
                  <a:lnTo>
                    <a:pt x="9155" y="124"/>
                  </a:lnTo>
                  <a:lnTo>
                    <a:pt x="8623" y="219"/>
                  </a:lnTo>
                  <a:lnTo>
                    <a:pt x="8101" y="340"/>
                  </a:lnTo>
                  <a:lnTo>
                    <a:pt x="7588" y="485"/>
                  </a:lnTo>
                  <a:lnTo>
                    <a:pt x="7086" y="655"/>
                  </a:lnTo>
                  <a:lnTo>
                    <a:pt x="6596" y="849"/>
                  </a:lnTo>
                  <a:lnTo>
                    <a:pt x="6117" y="1065"/>
                  </a:lnTo>
                  <a:lnTo>
                    <a:pt x="5652" y="1303"/>
                  </a:lnTo>
                  <a:lnTo>
                    <a:pt x="5200" y="1563"/>
                  </a:lnTo>
                  <a:lnTo>
                    <a:pt x="4761" y="1844"/>
                  </a:lnTo>
                  <a:lnTo>
                    <a:pt x="4338" y="2145"/>
                  </a:lnTo>
                  <a:lnTo>
                    <a:pt x="3930" y="2466"/>
                  </a:lnTo>
                  <a:lnTo>
                    <a:pt x="3538" y="2805"/>
                  </a:lnTo>
                  <a:lnTo>
                    <a:pt x="3163" y="3163"/>
                  </a:lnTo>
                  <a:lnTo>
                    <a:pt x="2805" y="3538"/>
                  </a:lnTo>
                  <a:lnTo>
                    <a:pt x="2466" y="3930"/>
                  </a:lnTo>
                  <a:lnTo>
                    <a:pt x="2145" y="4338"/>
                  </a:lnTo>
                  <a:lnTo>
                    <a:pt x="1844" y="4761"/>
                  </a:lnTo>
                  <a:lnTo>
                    <a:pt x="1563" y="5200"/>
                  </a:lnTo>
                  <a:lnTo>
                    <a:pt x="1303" y="5652"/>
                  </a:lnTo>
                  <a:lnTo>
                    <a:pt x="1065" y="6117"/>
                  </a:lnTo>
                  <a:lnTo>
                    <a:pt x="849" y="6596"/>
                  </a:lnTo>
                  <a:lnTo>
                    <a:pt x="655" y="7086"/>
                  </a:lnTo>
                  <a:lnTo>
                    <a:pt x="485" y="7588"/>
                  </a:lnTo>
                  <a:lnTo>
                    <a:pt x="340" y="8101"/>
                  </a:lnTo>
                  <a:lnTo>
                    <a:pt x="219" y="8623"/>
                  </a:lnTo>
                  <a:lnTo>
                    <a:pt x="124" y="9155"/>
                  </a:lnTo>
                  <a:lnTo>
                    <a:pt x="56" y="9696"/>
                  </a:lnTo>
                  <a:lnTo>
                    <a:pt x="14" y="10244"/>
                  </a:lnTo>
                  <a:lnTo>
                    <a:pt x="0" y="10800"/>
                  </a:lnTo>
                  <a:lnTo>
                    <a:pt x="14" y="11356"/>
                  </a:lnTo>
                  <a:lnTo>
                    <a:pt x="56" y="11904"/>
                  </a:lnTo>
                  <a:lnTo>
                    <a:pt x="124" y="12445"/>
                  </a:lnTo>
                  <a:lnTo>
                    <a:pt x="219" y="12977"/>
                  </a:lnTo>
                  <a:lnTo>
                    <a:pt x="340" y="13499"/>
                  </a:lnTo>
                  <a:lnTo>
                    <a:pt x="485" y="14012"/>
                  </a:lnTo>
                  <a:lnTo>
                    <a:pt x="655" y="14514"/>
                  </a:lnTo>
                  <a:lnTo>
                    <a:pt x="849" y="15004"/>
                  </a:lnTo>
                  <a:lnTo>
                    <a:pt x="1065" y="15483"/>
                  </a:lnTo>
                  <a:lnTo>
                    <a:pt x="1303" y="15948"/>
                  </a:lnTo>
                  <a:lnTo>
                    <a:pt x="1563" y="16400"/>
                  </a:lnTo>
                  <a:lnTo>
                    <a:pt x="1844" y="16839"/>
                  </a:lnTo>
                  <a:lnTo>
                    <a:pt x="2145" y="17262"/>
                  </a:lnTo>
                  <a:lnTo>
                    <a:pt x="2466" y="17670"/>
                  </a:lnTo>
                  <a:lnTo>
                    <a:pt x="2805" y="18062"/>
                  </a:lnTo>
                  <a:lnTo>
                    <a:pt x="3163" y="18437"/>
                  </a:lnTo>
                  <a:lnTo>
                    <a:pt x="3538" y="18795"/>
                  </a:lnTo>
                  <a:lnTo>
                    <a:pt x="3930" y="19134"/>
                  </a:lnTo>
                  <a:lnTo>
                    <a:pt x="4338" y="19455"/>
                  </a:lnTo>
                  <a:lnTo>
                    <a:pt x="4761" y="19756"/>
                  </a:lnTo>
                  <a:lnTo>
                    <a:pt x="5200" y="20037"/>
                  </a:lnTo>
                  <a:lnTo>
                    <a:pt x="5652" y="20297"/>
                  </a:lnTo>
                  <a:lnTo>
                    <a:pt x="6117" y="20535"/>
                  </a:lnTo>
                  <a:lnTo>
                    <a:pt x="6596" y="20751"/>
                  </a:lnTo>
                  <a:lnTo>
                    <a:pt x="7086" y="20945"/>
                  </a:lnTo>
                  <a:lnTo>
                    <a:pt x="7588" y="21115"/>
                  </a:lnTo>
                  <a:lnTo>
                    <a:pt x="8101" y="21260"/>
                  </a:lnTo>
                  <a:lnTo>
                    <a:pt x="8623" y="21381"/>
                  </a:lnTo>
                  <a:lnTo>
                    <a:pt x="9155" y="21476"/>
                  </a:lnTo>
                  <a:lnTo>
                    <a:pt x="9696" y="21544"/>
                  </a:lnTo>
                  <a:lnTo>
                    <a:pt x="10244" y="21586"/>
                  </a:lnTo>
                  <a:lnTo>
                    <a:pt x="10800" y="21600"/>
                  </a:lnTo>
                  <a:lnTo>
                    <a:pt x="11356" y="21586"/>
                  </a:lnTo>
                  <a:lnTo>
                    <a:pt x="11904" y="21544"/>
                  </a:lnTo>
                  <a:lnTo>
                    <a:pt x="12445" y="21476"/>
                  </a:lnTo>
                  <a:lnTo>
                    <a:pt x="12977" y="21381"/>
                  </a:lnTo>
                  <a:lnTo>
                    <a:pt x="13499" y="21260"/>
                  </a:lnTo>
                  <a:lnTo>
                    <a:pt x="14012" y="21115"/>
                  </a:lnTo>
                  <a:lnTo>
                    <a:pt x="14514" y="20945"/>
                  </a:lnTo>
                  <a:lnTo>
                    <a:pt x="15004" y="20751"/>
                  </a:lnTo>
                  <a:lnTo>
                    <a:pt x="15483" y="20535"/>
                  </a:lnTo>
                  <a:lnTo>
                    <a:pt x="15948" y="20297"/>
                  </a:lnTo>
                  <a:lnTo>
                    <a:pt x="16400" y="20037"/>
                  </a:lnTo>
                  <a:lnTo>
                    <a:pt x="16839" y="19756"/>
                  </a:lnTo>
                  <a:lnTo>
                    <a:pt x="17262" y="19455"/>
                  </a:lnTo>
                  <a:lnTo>
                    <a:pt x="17670" y="19134"/>
                  </a:lnTo>
                  <a:lnTo>
                    <a:pt x="18062" y="18795"/>
                  </a:lnTo>
                  <a:lnTo>
                    <a:pt x="18437" y="18437"/>
                  </a:lnTo>
                  <a:lnTo>
                    <a:pt x="18795" y="18062"/>
                  </a:lnTo>
                  <a:lnTo>
                    <a:pt x="19134" y="17670"/>
                  </a:lnTo>
                  <a:lnTo>
                    <a:pt x="19455" y="17262"/>
                  </a:lnTo>
                  <a:lnTo>
                    <a:pt x="19756" y="16839"/>
                  </a:lnTo>
                  <a:lnTo>
                    <a:pt x="20037" y="16400"/>
                  </a:lnTo>
                  <a:lnTo>
                    <a:pt x="20297" y="15948"/>
                  </a:lnTo>
                  <a:lnTo>
                    <a:pt x="20535" y="15483"/>
                  </a:lnTo>
                  <a:lnTo>
                    <a:pt x="20751" y="15004"/>
                  </a:lnTo>
                  <a:lnTo>
                    <a:pt x="20945" y="14514"/>
                  </a:lnTo>
                  <a:lnTo>
                    <a:pt x="21115" y="14012"/>
                  </a:lnTo>
                  <a:lnTo>
                    <a:pt x="21260" y="13499"/>
                  </a:lnTo>
                  <a:lnTo>
                    <a:pt x="21381" y="12977"/>
                  </a:lnTo>
                  <a:lnTo>
                    <a:pt x="21476" y="12445"/>
                  </a:lnTo>
                  <a:lnTo>
                    <a:pt x="21544" y="11904"/>
                  </a:lnTo>
                  <a:lnTo>
                    <a:pt x="21586" y="11356"/>
                  </a:lnTo>
                  <a:lnTo>
                    <a:pt x="21600" y="10800"/>
                  </a:lnTo>
                  <a:lnTo>
                    <a:pt x="21586" y="10244"/>
                  </a:lnTo>
                  <a:lnTo>
                    <a:pt x="21544" y="9696"/>
                  </a:lnTo>
                  <a:lnTo>
                    <a:pt x="21476" y="9155"/>
                  </a:lnTo>
                  <a:lnTo>
                    <a:pt x="21381" y="8623"/>
                  </a:lnTo>
                  <a:lnTo>
                    <a:pt x="21260" y="8101"/>
                  </a:lnTo>
                  <a:lnTo>
                    <a:pt x="21115" y="7588"/>
                  </a:lnTo>
                  <a:lnTo>
                    <a:pt x="20945" y="7086"/>
                  </a:lnTo>
                  <a:lnTo>
                    <a:pt x="20751" y="6596"/>
                  </a:lnTo>
                  <a:lnTo>
                    <a:pt x="20535" y="6117"/>
                  </a:lnTo>
                  <a:lnTo>
                    <a:pt x="20297" y="5652"/>
                  </a:lnTo>
                  <a:lnTo>
                    <a:pt x="20037" y="5200"/>
                  </a:lnTo>
                  <a:lnTo>
                    <a:pt x="19756" y="4761"/>
                  </a:lnTo>
                  <a:lnTo>
                    <a:pt x="19455" y="4338"/>
                  </a:lnTo>
                  <a:lnTo>
                    <a:pt x="19134" y="3930"/>
                  </a:lnTo>
                  <a:lnTo>
                    <a:pt x="18795" y="3538"/>
                  </a:lnTo>
                  <a:lnTo>
                    <a:pt x="18437" y="3163"/>
                  </a:lnTo>
                  <a:lnTo>
                    <a:pt x="18062" y="2805"/>
                  </a:lnTo>
                  <a:lnTo>
                    <a:pt x="17670" y="2466"/>
                  </a:lnTo>
                  <a:lnTo>
                    <a:pt x="17262" y="2145"/>
                  </a:lnTo>
                  <a:lnTo>
                    <a:pt x="16839" y="1844"/>
                  </a:lnTo>
                  <a:lnTo>
                    <a:pt x="16400" y="1563"/>
                  </a:lnTo>
                  <a:lnTo>
                    <a:pt x="15948" y="1303"/>
                  </a:lnTo>
                  <a:lnTo>
                    <a:pt x="15483" y="1065"/>
                  </a:lnTo>
                  <a:lnTo>
                    <a:pt x="15004" y="849"/>
                  </a:lnTo>
                  <a:lnTo>
                    <a:pt x="14514" y="655"/>
                  </a:lnTo>
                  <a:lnTo>
                    <a:pt x="14012" y="485"/>
                  </a:lnTo>
                  <a:lnTo>
                    <a:pt x="13499" y="340"/>
                  </a:lnTo>
                  <a:lnTo>
                    <a:pt x="12977" y="219"/>
                  </a:lnTo>
                  <a:lnTo>
                    <a:pt x="12445" y="124"/>
                  </a:lnTo>
                  <a:lnTo>
                    <a:pt x="11904" y="56"/>
                  </a:lnTo>
                  <a:lnTo>
                    <a:pt x="11356" y="14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18499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310" name="object 11"/>
            <p:cNvGrpSpPr/>
            <p:nvPr/>
          </p:nvGrpSpPr>
          <p:grpSpPr>
            <a:xfrm>
              <a:off x="-1" y="6730"/>
              <a:ext cx="11326090" cy="3933814"/>
              <a:chOff x="0" y="0"/>
              <a:chExt cx="11326088" cy="3933812"/>
            </a:xfrm>
          </p:grpSpPr>
          <p:sp>
            <p:nvSpPr>
              <p:cNvPr id="307" name="Shape"/>
              <p:cNvSpPr/>
              <p:nvPr/>
            </p:nvSpPr>
            <p:spPr>
              <a:xfrm>
                <a:off x="4458817" y="700023"/>
                <a:ext cx="2408429" cy="2408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9" y="10366"/>
                    </a:lnTo>
                    <a:lnTo>
                      <a:pt x="34" y="9936"/>
                    </a:lnTo>
                    <a:lnTo>
                      <a:pt x="76" y="9510"/>
                    </a:lnTo>
                    <a:lnTo>
                      <a:pt x="135" y="9090"/>
                    </a:lnTo>
                    <a:lnTo>
                      <a:pt x="209" y="8675"/>
                    </a:lnTo>
                    <a:lnTo>
                      <a:pt x="299" y="8265"/>
                    </a:lnTo>
                    <a:lnTo>
                      <a:pt x="404" y="7862"/>
                    </a:lnTo>
                    <a:lnTo>
                      <a:pt x="525" y="7465"/>
                    </a:lnTo>
                    <a:lnTo>
                      <a:pt x="660" y="7074"/>
                    </a:lnTo>
                    <a:lnTo>
                      <a:pt x="809" y="6691"/>
                    </a:lnTo>
                    <a:lnTo>
                      <a:pt x="973" y="6315"/>
                    </a:lnTo>
                    <a:lnTo>
                      <a:pt x="1150" y="5946"/>
                    </a:lnTo>
                    <a:lnTo>
                      <a:pt x="1340" y="5585"/>
                    </a:lnTo>
                    <a:lnTo>
                      <a:pt x="1544" y="5232"/>
                    </a:lnTo>
                    <a:lnTo>
                      <a:pt x="1760" y="4888"/>
                    </a:lnTo>
                    <a:lnTo>
                      <a:pt x="1989" y="4553"/>
                    </a:lnTo>
                    <a:lnTo>
                      <a:pt x="2230" y="4227"/>
                    </a:lnTo>
                    <a:lnTo>
                      <a:pt x="2482" y="3911"/>
                    </a:lnTo>
                    <a:lnTo>
                      <a:pt x="2746" y="3604"/>
                    </a:lnTo>
                    <a:lnTo>
                      <a:pt x="3021" y="3307"/>
                    </a:lnTo>
                    <a:lnTo>
                      <a:pt x="3307" y="3021"/>
                    </a:lnTo>
                    <a:lnTo>
                      <a:pt x="3604" y="2746"/>
                    </a:lnTo>
                    <a:lnTo>
                      <a:pt x="3911" y="2482"/>
                    </a:lnTo>
                    <a:lnTo>
                      <a:pt x="4227" y="2230"/>
                    </a:lnTo>
                    <a:lnTo>
                      <a:pt x="4553" y="1989"/>
                    </a:lnTo>
                    <a:lnTo>
                      <a:pt x="4888" y="1760"/>
                    </a:lnTo>
                    <a:lnTo>
                      <a:pt x="5232" y="1544"/>
                    </a:lnTo>
                    <a:lnTo>
                      <a:pt x="5585" y="1340"/>
                    </a:lnTo>
                    <a:lnTo>
                      <a:pt x="5946" y="1150"/>
                    </a:lnTo>
                    <a:lnTo>
                      <a:pt x="6314" y="973"/>
                    </a:lnTo>
                    <a:lnTo>
                      <a:pt x="6691" y="809"/>
                    </a:lnTo>
                    <a:lnTo>
                      <a:pt x="7074" y="660"/>
                    </a:lnTo>
                    <a:lnTo>
                      <a:pt x="7465" y="525"/>
                    </a:lnTo>
                    <a:lnTo>
                      <a:pt x="7862" y="404"/>
                    </a:lnTo>
                    <a:lnTo>
                      <a:pt x="8265" y="299"/>
                    </a:lnTo>
                    <a:lnTo>
                      <a:pt x="8675" y="209"/>
                    </a:lnTo>
                    <a:lnTo>
                      <a:pt x="9090" y="135"/>
                    </a:lnTo>
                    <a:lnTo>
                      <a:pt x="9510" y="76"/>
                    </a:lnTo>
                    <a:lnTo>
                      <a:pt x="9936" y="34"/>
                    </a:lnTo>
                    <a:lnTo>
                      <a:pt x="10366" y="9"/>
                    </a:lnTo>
                    <a:lnTo>
                      <a:pt x="10800" y="0"/>
                    </a:lnTo>
                    <a:lnTo>
                      <a:pt x="11234" y="9"/>
                    </a:lnTo>
                    <a:lnTo>
                      <a:pt x="11664" y="34"/>
                    </a:lnTo>
                    <a:lnTo>
                      <a:pt x="12090" y="76"/>
                    </a:lnTo>
                    <a:lnTo>
                      <a:pt x="12510" y="135"/>
                    </a:lnTo>
                    <a:lnTo>
                      <a:pt x="12925" y="209"/>
                    </a:lnTo>
                    <a:lnTo>
                      <a:pt x="13335" y="299"/>
                    </a:lnTo>
                    <a:lnTo>
                      <a:pt x="13738" y="404"/>
                    </a:lnTo>
                    <a:lnTo>
                      <a:pt x="14135" y="525"/>
                    </a:lnTo>
                    <a:lnTo>
                      <a:pt x="14526" y="660"/>
                    </a:lnTo>
                    <a:lnTo>
                      <a:pt x="14909" y="809"/>
                    </a:lnTo>
                    <a:lnTo>
                      <a:pt x="15286" y="973"/>
                    </a:lnTo>
                    <a:lnTo>
                      <a:pt x="15654" y="1150"/>
                    </a:lnTo>
                    <a:lnTo>
                      <a:pt x="16015" y="1340"/>
                    </a:lnTo>
                    <a:lnTo>
                      <a:pt x="16368" y="1544"/>
                    </a:lnTo>
                    <a:lnTo>
                      <a:pt x="16712" y="1760"/>
                    </a:lnTo>
                    <a:lnTo>
                      <a:pt x="17047" y="1989"/>
                    </a:lnTo>
                    <a:lnTo>
                      <a:pt x="17373" y="2230"/>
                    </a:lnTo>
                    <a:lnTo>
                      <a:pt x="17689" y="2482"/>
                    </a:lnTo>
                    <a:lnTo>
                      <a:pt x="17996" y="2746"/>
                    </a:lnTo>
                    <a:lnTo>
                      <a:pt x="18293" y="3021"/>
                    </a:lnTo>
                    <a:lnTo>
                      <a:pt x="18579" y="3307"/>
                    </a:lnTo>
                    <a:lnTo>
                      <a:pt x="18854" y="3604"/>
                    </a:lnTo>
                    <a:lnTo>
                      <a:pt x="19118" y="3911"/>
                    </a:lnTo>
                    <a:lnTo>
                      <a:pt x="19370" y="4227"/>
                    </a:lnTo>
                    <a:lnTo>
                      <a:pt x="19611" y="4553"/>
                    </a:lnTo>
                    <a:lnTo>
                      <a:pt x="19840" y="4888"/>
                    </a:lnTo>
                    <a:lnTo>
                      <a:pt x="20056" y="5232"/>
                    </a:lnTo>
                    <a:lnTo>
                      <a:pt x="20260" y="5585"/>
                    </a:lnTo>
                    <a:lnTo>
                      <a:pt x="20450" y="5946"/>
                    </a:lnTo>
                    <a:lnTo>
                      <a:pt x="20627" y="6315"/>
                    </a:lnTo>
                    <a:lnTo>
                      <a:pt x="20791" y="6691"/>
                    </a:lnTo>
                    <a:lnTo>
                      <a:pt x="20940" y="7074"/>
                    </a:lnTo>
                    <a:lnTo>
                      <a:pt x="21075" y="7465"/>
                    </a:lnTo>
                    <a:lnTo>
                      <a:pt x="21196" y="7862"/>
                    </a:lnTo>
                    <a:lnTo>
                      <a:pt x="21301" y="8265"/>
                    </a:lnTo>
                    <a:lnTo>
                      <a:pt x="21391" y="8675"/>
                    </a:lnTo>
                    <a:lnTo>
                      <a:pt x="21465" y="9090"/>
                    </a:lnTo>
                    <a:lnTo>
                      <a:pt x="21524" y="9510"/>
                    </a:lnTo>
                    <a:lnTo>
                      <a:pt x="21566" y="9936"/>
                    </a:lnTo>
                    <a:lnTo>
                      <a:pt x="21591" y="10366"/>
                    </a:lnTo>
                    <a:lnTo>
                      <a:pt x="21600" y="10800"/>
                    </a:lnTo>
                    <a:lnTo>
                      <a:pt x="21591" y="11234"/>
                    </a:lnTo>
                    <a:lnTo>
                      <a:pt x="21566" y="11664"/>
                    </a:lnTo>
                    <a:lnTo>
                      <a:pt x="21524" y="12090"/>
                    </a:lnTo>
                    <a:lnTo>
                      <a:pt x="21465" y="12510"/>
                    </a:lnTo>
                    <a:lnTo>
                      <a:pt x="21391" y="12925"/>
                    </a:lnTo>
                    <a:lnTo>
                      <a:pt x="21301" y="13335"/>
                    </a:lnTo>
                    <a:lnTo>
                      <a:pt x="21196" y="13738"/>
                    </a:lnTo>
                    <a:lnTo>
                      <a:pt x="21075" y="14135"/>
                    </a:lnTo>
                    <a:lnTo>
                      <a:pt x="20940" y="14526"/>
                    </a:lnTo>
                    <a:lnTo>
                      <a:pt x="20791" y="14909"/>
                    </a:lnTo>
                    <a:lnTo>
                      <a:pt x="20627" y="15286"/>
                    </a:lnTo>
                    <a:lnTo>
                      <a:pt x="20450" y="15654"/>
                    </a:lnTo>
                    <a:lnTo>
                      <a:pt x="20260" y="16015"/>
                    </a:lnTo>
                    <a:lnTo>
                      <a:pt x="20056" y="16368"/>
                    </a:lnTo>
                    <a:lnTo>
                      <a:pt x="19840" y="16712"/>
                    </a:lnTo>
                    <a:lnTo>
                      <a:pt x="19611" y="17047"/>
                    </a:lnTo>
                    <a:lnTo>
                      <a:pt x="19370" y="17373"/>
                    </a:lnTo>
                    <a:lnTo>
                      <a:pt x="19118" y="17689"/>
                    </a:lnTo>
                    <a:lnTo>
                      <a:pt x="18854" y="17996"/>
                    </a:lnTo>
                    <a:lnTo>
                      <a:pt x="18579" y="18293"/>
                    </a:lnTo>
                    <a:lnTo>
                      <a:pt x="18293" y="18579"/>
                    </a:lnTo>
                    <a:lnTo>
                      <a:pt x="17996" y="18854"/>
                    </a:lnTo>
                    <a:lnTo>
                      <a:pt x="17689" y="19118"/>
                    </a:lnTo>
                    <a:lnTo>
                      <a:pt x="17373" y="19370"/>
                    </a:lnTo>
                    <a:lnTo>
                      <a:pt x="17047" y="19611"/>
                    </a:lnTo>
                    <a:lnTo>
                      <a:pt x="16712" y="19840"/>
                    </a:lnTo>
                    <a:lnTo>
                      <a:pt x="16368" y="20056"/>
                    </a:lnTo>
                    <a:lnTo>
                      <a:pt x="16015" y="20260"/>
                    </a:lnTo>
                    <a:lnTo>
                      <a:pt x="15654" y="20450"/>
                    </a:lnTo>
                    <a:lnTo>
                      <a:pt x="15286" y="20627"/>
                    </a:lnTo>
                    <a:lnTo>
                      <a:pt x="14909" y="20791"/>
                    </a:lnTo>
                    <a:lnTo>
                      <a:pt x="14526" y="20940"/>
                    </a:lnTo>
                    <a:lnTo>
                      <a:pt x="14135" y="21075"/>
                    </a:lnTo>
                    <a:lnTo>
                      <a:pt x="13738" y="21196"/>
                    </a:lnTo>
                    <a:lnTo>
                      <a:pt x="13335" y="21301"/>
                    </a:lnTo>
                    <a:lnTo>
                      <a:pt x="12925" y="21391"/>
                    </a:lnTo>
                    <a:lnTo>
                      <a:pt x="12510" y="21465"/>
                    </a:lnTo>
                    <a:lnTo>
                      <a:pt x="12090" y="21524"/>
                    </a:lnTo>
                    <a:lnTo>
                      <a:pt x="11664" y="21566"/>
                    </a:lnTo>
                    <a:lnTo>
                      <a:pt x="11234" y="21591"/>
                    </a:lnTo>
                    <a:lnTo>
                      <a:pt x="10800" y="21600"/>
                    </a:lnTo>
                    <a:lnTo>
                      <a:pt x="10366" y="21591"/>
                    </a:lnTo>
                    <a:lnTo>
                      <a:pt x="9936" y="21566"/>
                    </a:lnTo>
                    <a:lnTo>
                      <a:pt x="9510" y="21524"/>
                    </a:lnTo>
                    <a:lnTo>
                      <a:pt x="9090" y="21465"/>
                    </a:lnTo>
                    <a:lnTo>
                      <a:pt x="8675" y="21391"/>
                    </a:lnTo>
                    <a:lnTo>
                      <a:pt x="8265" y="21301"/>
                    </a:lnTo>
                    <a:lnTo>
                      <a:pt x="7862" y="21196"/>
                    </a:lnTo>
                    <a:lnTo>
                      <a:pt x="7465" y="21075"/>
                    </a:lnTo>
                    <a:lnTo>
                      <a:pt x="7074" y="20940"/>
                    </a:lnTo>
                    <a:lnTo>
                      <a:pt x="6691" y="20791"/>
                    </a:lnTo>
                    <a:lnTo>
                      <a:pt x="6314" y="20627"/>
                    </a:lnTo>
                    <a:lnTo>
                      <a:pt x="5946" y="20450"/>
                    </a:lnTo>
                    <a:lnTo>
                      <a:pt x="5585" y="20260"/>
                    </a:lnTo>
                    <a:lnTo>
                      <a:pt x="5232" y="20056"/>
                    </a:lnTo>
                    <a:lnTo>
                      <a:pt x="4888" y="19840"/>
                    </a:lnTo>
                    <a:lnTo>
                      <a:pt x="4553" y="19611"/>
                    </a:lnTo>
                    <a:lnTo>
                      <a:pt x="4227" y="19370"/>
                    </a:lnTo>
                    <a:lnTo>
                      <a:pt x="3911" y="19118"/>
                    </a:lnTo>
                    <a:lnTo>
                      <a:pt x="3604" y="18854"/>
                    </a:lnTo>
                    <a:lnTo>
                      <a:pt x="3307" y="18579"/>
                    </a:lnTo>
                    <a:lnTo>
                      <a:pt x="3021" y="18293"/>
                    </a:lnTo>
                    <a:lnTo>
                      <a:pt x="2746" y="17996"/>
                    </a:lnTo>
                    <a:lnTo>
                      <a:pt x="2482" y="17689"/>
                    </a:lnTo>
                    <a:lnTo>
                      <a:pt x="2230" y="17373"/>
                    </a:lnTo>
                    <a:lnTo>
                      <a:pt x="1989" y="17047"/>
                    </a:lnTo>
                    <a:lnTo>
                      <a:pt x="1760" y="16712"/>
                    </a:lnTo>
                    <a:lnTo>
                      <a:pt x="1544" y="16368"/>
                    </a:lnTo>
                    <a:lnTo>
                      <a:pt x="1340" y="16015"/>
                    </a:lnTo>
                    <a:lnTo>
                      <a:pt x="1150" y="15654"/>
                    </a:lnTo>
                    <a:lnTo>
                      <a:pt x="973" y="15286"/>
                    </a:lnTo>
                    <a:lnTo>
                      <a:pt x="809" y="14909"/>
                    </a:lnTo>
                    <a:lnTo>
                      <a:pt x="660" y="14526"/>
                    </a:lnTo>
                    <a:lnTo>
                      <a:pt x="525" y="14135"/>
                    </a:lnTo>
                    <a:lnTo>
                      <a:pt x="404" y="13738"/>
                    </a:lnTo>
                    <a:lnTo>
                      <a:pt x="299" y="13335"/>
                    </a:lnTo>
                    <a:lnTo>
                      <a:pt x="209" y="12925"/>
                    </a:lnTo>
                    <a:lnTo>
                      <a:pt x="135" y="12510"/>
                    </a:lnTo>
                    <a:lnTo>
                      <a:pt x="76" y="12090"/>
                    </a:lnTo>
                    <a:lnTo>
                      <a:pt x="34" y="11664"/>
                    </a:lnTo>
                    <a:lnTo>
                      <a:pt x="9" y="11234"/>
                    </a:lnTo>
                    <a:lnTo>
                      <a:pt x="0" y="10800"/>
                    </a:lnTo>
                    <a:close/>
                  </a:path>
                </a:pathLst>
              </a:custGeom>
              <a:noFill/>
              <a:ln w="6350" cap="flat">
                <a:solidFill>
                  <a:srgbClr val="EA532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8" name="Line"/>
              <p:cNvSpPr/>
              <p:nvPr/>
            </p:nvSpPr>
            <p:spPr>
              <a:xfrm>
                <a:off x="-1" y="3923512"/>
                <a:ext cx="11326090" cy="13"/>
              </a:xfrm>
              <a:prstGeom prst="line">
                <a:avLst/>
              </a:prstGeom>
              <a:noFill/>
              <a:ln w="6350" cap="flat">
                <a:solidFill>
                  <a:srgbClr val="EA532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9" name="Shape"/>
              <p:cNvSpPr/>
              <p:nvPr/>
            </p:nvSpPr>
            <p:spPr>
              <a:xfrm>
                <a:off x="0" y="0"/>
                <a:ext cx="11326089" cy="393381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lnTo>
                      <a:pt x="10800" y="3710"/>
                    </a:lnTo>
                    <a:moveTo>
                      <a:pt x="0" y="224"/>
                    </a:moveTo>
                    <a:lnTo>
                      <a:pt x="21600" y="224"/>
                    </a:lnTo>
                    <a:moveTo>
                      <a:pt x="10800" y="17069"/>
                    </a:moveTo>
                    <a:lnTo>
                      <a:pt x="10800" y="21600"/>
                    </a:lnTo>
                  </a:path>
                </a:pathLst>
              </a:custGeom>
              <a:noFill/>
              <a:ln w="6350" cap="flat">
                <a:solidFill>
                  <a:srgbClr val="EA532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  <p:pic>
          <p:nvPicPr>
            <p:cNvPr id="311" name="object 12" descr="object 12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623788" y="0"/>
              <a:ext cx="78486" cy="783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2" name="object 13" descr="object 1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623788" y="673862"/>
              <a:ext cx="78486" cy="783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3" name="object 14" descr="object 14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623788" y="3891050"/>
              <a:ext cx="78486" cy="783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4" name="object 15" descr="object 15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623788" y="3069717"/>
              <a:ext cx="78486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15" name="object 16" descr="object 16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105882" y="1295069"/>
              <a:ext cx="1114413" cy="12317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17" name="object 1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7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7" invalidUrl="" action="" tgtFrame="" tooltip="" history="1" highlightClick="0" endSnd="0"/>
              </a:rPr>
              <a:t>ltd.com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object 50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sp>
        <p:nvSpPr>
          <p:cNvPr id="320" name="object 2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>
            <a:lvl1pPr indent="12700">
              <a:defRPr b="1" spc="-200" sz="3400"/>
            </a:lvl1pPr>
          </a:lstStyle>
          <a:p>
            <a:pPr/>
            <a:r>
              <a:t>Our partners</a:t>
            </a:r>
          </a:p>
        </p:txBody>
      </p:sp>
      <p:pic>
        <p:nvPicPr>
          <p:cNvPr id="321" name="object 3" descr="object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13365" y="2958578"/>
            <a:ext cx="1274331" cy="3849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object 4" descr="object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31163" y="2231212"/>
            <a:ext cx="1624585" cy="307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object 5" descr="object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132953" y="5293042"/>
            <a:ext cx="1638207" cy="2947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object 6" descr="object 6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736723" y="4488302"/>
            <a:ext cx="1253491" cy="275533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object 7" descr="object 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800856" y="2218777"/>
            <a:ext cx="1109104" cy="3323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object 8" descr="object 8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468621" y="2234703"/>
            <a:ext cx="1399414" cy="30059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object 9" descr="object 9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574921" y="4526267"/>
            <a:ext cx="1186752" cy="216421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object 10" descr="object 10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567739" y="5368447"/>
            <a:ext cx="1563211" cy="160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29" name="object 11" descr="object 11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19250" y="4524107"/>
            <a:ext cx="1248474" cy="213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object 12" descr="object 12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0224423" y="1528512"/>
            <a:ext cx="1238180" cy="17941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1" name="object 13" descr="object 13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8409685" y="2238686"/>
            <a:ext cx="1101459" cy="2927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object 14" descr="object 14"/>
          <p:cNvPicPr>
            <a:picLocks noChangeAspect="1"/>
          </p:cNvPicPr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6573826" y="5257922"/>
            <a:ext cx="937247" cy="37052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object 15" descr="object 15"/>
          <p:cNvPicPr>
            <a:picLocks noChangeAspect="1"/>
          </p:cNvPicPr>
          <p:nvPr/>
        </p:nvPicPr>
        <p:blipFill>
          <a:blip r:embed="rId14">
            <a:extLst/>
          </a:blip>
          <a:stretch>
            <a:fillRect/>
          </a:stretch>
        </p:blipFill>
        <p:spPr>
          <a:xfrm>
            <a:off x="2644138" y="2990874"/>
            <a:ext cx="1422529" cy="3202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object 16" descr="object 16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1026220" y="3680052"/>
            <a:ext cx="843706" cy="4454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object 17" descr="object 17"/>
          <p:cNvPicPr>
            <a:picLocks noChangeAspect="1"/>
          </p:cNvPicPr>
          <p:nvPr/>
        </p:nvPicPr>
        <p:blipFill>
          <a:blip r:embed="rId16">
            <a:extLst/>
          </a:blip>
          <a:stretch>
            <a:fillRect/>
          </a:stretch>
        </p:blipFill>
        <p:spPr>
          <a:xfrm>
            <a:off x="8291830" y="1546983"/>
            <a:ext cx="1327899" cy="17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object 18" descr="object 18"/>
          <p:cNvPicPr>
            <a:picLocks noChangeAspect="1"/>
          </p:cNvPicPr>
          <p:nvPr/>
        </p:nvPicPr>
        <p:blipFill>
          <a:blip r:embed="rId17">
            <a:extLst/>
          </a:blip>
          <a:stretch>
            <a:fillRect/>
          </a:stretch>
        </p:blipFill>
        <p:spPr>
          <a:xfrm>
            <a:off x="10221135" y="4454461"/>
            <a:ext cx="1285700" cy="359982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object 19" descr="object 19"/>
          <p:cNvPicPr>
            <a:picLocks noChangeAspect="1"/>
          </p:cNvPicPr>
          <p:nvPr/>
        </p:nvPicPr>
        <p:blipFill>
          <a:blip r:embed="rId18">
            <a:extLst/>
          </a:blip>
          <a:stretch>
            <a:fillRect/>
          </a:stretch>
        </p:blipFill>
        <p:spPr>
          <a:xfrm>
            <a:off x="10188489" y="2258587"/>
            <a:ext cx="1309920" cy="230494"/>
          </a:xfrm>
          <a:prstGeom prst="rect">
            <a:avLst/>
          </a:prstGeom>
          <a:ln w="12700">
            <a:miter lim="400000"/>
          </a:ln>
        </p:spPr>
      </p:pic>
      <p:pic>
        <p:nvPicPr>
          <p:cNvPr id="338" name="object 20" descr="object 20"/>
          <p:cNvPicPr>
            <a:picLocks noChangeAspect="1"/>
          </p:cNvPicPr>
          <p:nvPr/>
        </p:nvPicPr>
        <p:blipFill>
          <a:blip r:embed="rId19">
            <a:extLst/>
          </a:blip>
          <a:stretch>
            <a:fillRect/>
          </a:stretch>
        </p:blipFill>
        <p:spPr>
          <a:xfrm>
            <a:off x="4553203" y="5280431"/>
            <a:ext cx="1239089" cy="3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object 21" descr="object 21"/>
          <p:cNvPicPr>
            <a:picLocks noChangeAspect="1"/>
          </p:cNvPicPr>
          <p:nvPr/>
        </p:nvPicPr>
        <p:blipFill>
          <a:blip r:embed="rId20">
            <a:extLst/>
          </a:blip>
          <a:stretch>
            <a:fillRect/>
          </a:stretch>
        </p:blipFill>
        <p:spPr>
          <a:xfrm>
            <a:off x="6388272" y="4462500"/>
            <a:ext cx="1268446" cy="30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object 22" descr="object 22"/>
          <p:cNvPicPr>
            <a:picLocks noChangeAspect="1"/>
          </p:cNvPicPr>
          <p:nvPr/>
        </p:nvPicPr>
        <p:blipFill>
          <a:blip r:embed="rId21">
            <a:extLst/>
          </a:blip>
          <a:stretch>
            <a:fillRect/>
          </a:stretch>
        </p:blipFill>
        <p:spPr>
          <a:xfrm>
            <a:off x="6405555" y="3727196"/>
            <a:ext cx="1280056" cy="346309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41" name="object 23"/>
          <p:cNvGraphicFramePr/>
          <p:nvPr/>
        </p:nvGraphicFramePr>
        <p:xfrm>
          <a:off x="502741" y="1282063"/>
          <a:ext cx="11186161" cy="457644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889760"/>
                <a:gridCol w="1851660"/>
                <a:gridCol w="1851660"/>
                <a:gridCol w="1884679"/>
                <a:gridCol w="1922145"/>
                <a:gridCol w="1786254"/>
              </a:tblGrid>
              <a:tr h="754380"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R w="6350">
                      <a:solidFill>
                        <a:srgbClr val="C0C0C0"/>
                      </a:solidFill>
                    </a:lnR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B>
                      <a:solidFill>
                        <a:srgbClr val="C0C0C0"/>
                      </a:solidFill>
                    </a:lnB>
                  </a:tcPr>
                </a:tc>
              </a:tr>
              <a:tr h="720090"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</a:tr>
              <a:tr h="788670"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T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</a:tr>
              <a:tr h="718820"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 w="6350"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 w="6350"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 w="6350"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 w="6350"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  <a:lnB w="6350"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T>
                      <a:solidFill>
                        <a:srgbClr val="C0C0C0"/>
                      </a:solidFill>
                    </a:lnT>
                    <a:lnB w="6350">
                      <a:solidFill>
                        <a:srgbClr val="C0C0C0"/>
                      </a:solidFill>
                    </a:lnB>
                  </a:tcPr>
                </a:tc>
              </a:tr>
              <a:tr h="788035"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R w="6350">
                      <a:solidFill>
                        <a:srgbClr val="C0C0C0"/>
                      </a:solidFill>
                    </a:lnR>
                    <a:lnT w="6350"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 w="6350"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 w="6350"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 w="6350"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 w="6350"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T w="6350">
                      <a:solidFill>
                        <a:srgbClr val="C0C0C0"/>
                      </a:solidFill>
                    </a:lnT>
                    <a:lnB>
                      <a:solidFill>
                        <a:srgbClr val="C0C0C0"/>
                      </a:solidFill>
                    </a:lnB>
                  </a:tcPr>
                </a:tc>
              </a:tr>
              <a:tr h="806450"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R w="6350">
                      <a:solidFill>
                        <a:srgbClr val="C0C0C0"/>
                      </a:solidFill>
                    </a:lnR>
                    <a:lnT>
                      <a:solidFill>
                        <a:srgbClr val="C0C0C0"/>
                      </a:solidFill>
                    </a:lnT>
                  </a:tcPr>
                </a:tc>
                <a:tc>
                  <a:txBody>
                    <a:bodyPr/>
                    <a:lstStyle/>
                    <a:p>
                      <a:pPr algn="l">
                        <a:defRPr sz="9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defRPr>
                      </a:pPr>
                    </a:p>
                  </a:txBody>
                  <a:tcPr marL="0" marR="0" marT="0" marB="0" anchor="t" anchorCtr="0" horzOverflow="overflow">
                    <a:lnL w="6350">
                      <a:solidFill>
                        <a:srgbClr val="C0C0C0"/>
                      </a:solidFill>
                    </a:lnL>
                    <a:lnT>
                      <a:solidFill>
                        <a:srgbClr val="C0C0C0"/>
                      </a:solidFill>
                    </a:lnT>
                  </a:tcPr>
                </a:tc>
              </a:tr>
            </a:tbl>
          </a:graphicData>
        </a:graphic>
      </p:graphicFrame>
      <p:pic>
        <p:nvPicPr>
          <p:cNvPr id="342" name="object 24" descr="object 24"/>
          <p:cNvPicPr>
            <a:picLocks noChangeAspect="1"/>
          </p:cNvPicPr>
          <p:nvPr/>
        </p:nvPicPr>
        <p:blipFill>
          <a:blip r:embed="rId22">
            <a:extLst/>
          </a:blip>
          <a:stretch>
            <a:fillRect/>
          </a:stretch>
        </p:blipFill>
        <p:spPr>
          <a:xfrm>
            <a:off x="955543" y="1367707"/>
            <a:ext cx="975902" cy="5193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object 25" descr="object 25"/>
          <p:cNvPicPr>
            <a:picLocks noChangeAspect="1"/>
          </p:cNvPicPr>
          <p:nvPr/>
        </p:nvPicPr>
        <p:blipFill>
          <a:blip r:embed="rId23">
            <a:extLst/>
          </a:blip>
          <a:stretch>
            <a:fillRect/>
          </a:stretch>
        </p:blipFill>
        <p:spPr>
          <a:xfrm>
            <a:off x="2657600" y="1478736"/>
            <a:ext cx="1395730" cy="297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object 26" descr="object 26"/>
          <p:cNvPicPr>
            <a:picLocks noChangeAspect="1"/>
          </p:cNvPicPr>
          <p:nvPr/>
        </p:nvPicPr>
        <p:blipFill>
          <a:blip r:embed="rId24">
            <a:extLst/>
          </a:blip>
          <a:stretch>
            <a:fillRect/>
          </a:stretch>
        </p:blipFill>
        <p:spPr>
          <a:xfrm>
            <a:off x="4665090" y="1425727"/>
            <a:ext cx="1006209" cy="403327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object 27" descr="object 27"/>
          <p:cNvPicPr>
            <a:picLocks noChangeAspect="1"/>
          </p:cNvPicPr>
          <p:nvPr/>
        </p:nvPicPr>
        <p:blipFill>
          <a:blip r:embed="rId25">
            <a:extLst/>
          </a:blip>
          <a:stretch>
            <a:fillRect/>
          </a:stretch>
        </p:blipFill>
        <p:spPr>
          <a:xfrm>
            <a:off x="6288532" y="2201150"/>
            <a:ext cx="1495680" cy="3676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object 28" descr="object 28"/>
          <p:cNvPicPr>
            <a:picLocks noChangeAspect="1"/>
          </p:cNvPicPr>
          <p:nvPr/>
        </p:nvPicPr>
        <p:blipFill>
          <a:blip r:embed="rId26">
            <a:extLst/>
          </a:blip>
          <a:stretch>
            <a:fillRect/>
          </a:stretch>
        </p:blipFill>
        <p:spPr>
          <a:xfrm>
            <a:off x="745083" y="3001403"/>
            <a:ext cx="1396848" cy="2993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object 29" descr="object 29"/>
          <p:cNvPicPr>
            <a:picLocks noChangeAspect="1"/>
          </p:cNvPicPr>
          <p:nvPr/>
        </p:nvPicPr>
        <p:blipFill>
          <a:blip r:embed="rId27">
            <a:extLst/>
          </a:blip>
          <a:stretch>
            <a:fillRect/>
          </a:stretch>
        </p:blipFill>
        <p:spPr>
          <a:xfrm>
            <a:off x="4662551" y="3015056"/>
            <a:ext cx="1011365" cy="27195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object 30" descr="object 30"/>
          <p:cNvPicPr>
            <a:picLocks noChangeAspect="1"/>
          </p:cNvPicPr>
          <p:nvPr/>
        </p:nvPicPr>
        <p:blipFill>
          <a:blip r:embed="rId28">
            <a:extLst/>
          </a:blip>
          <a:stretch>
            <a:fillRect/>
          </a:stretch>
        </p:blipFill>
        <p:spPr>
          <a:xfrm>
            <a:off x="2735746" y="3754825"/>
            <a:ext cx="1239938" cy="32908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55" name="object 31"/>
          <p:cNvGrpSpPr/>
          <p:nvPr/>
        </p:nvGrpSpPr>
        <p:grpSpPr>
          <a:xfrm>
            <a:off x="4905225" y="3752477"/>
            <a:ext cx="755395" cy="150001"/>
            <a:chOff x="0" y="0"/>
            <a:chExt cx="755394" cy="150000"/>
          </a:xfrm>
        </p:grpSpPr>
        <p:pic>
          <p:nvPicPr>
            <p:cNvPr id="349" name="object 32" descr="object 32"/>
            <p:cNvPicPr>
              <a:picLocks noChangeAspect="1"/>
            </p:cNvPicPr>
            <p:nvPr/>
          </p:nvPicPr>
          <p:blipFill>
            <a:blip r:embed="rId29">
              <a:extLst/>
            </a:blip>
            <a:stretch>
              <a:fillRect/>
            </a:stretch>
          </p:blipFill>
          <p:spPr>
            <a:xfrm>
              <a:off x="468315" y="3296"/>
              <a:ext cx="280777" cy="13901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50" name="object 33"/>
            <p:cNvSpPr/>
            <p:nvPr/>
          </p:nvSpPr>
          <p:spPr>
            <a:xfrm>
              <a:off x="0" y="0"/>
              <a:ext cx="755395" cy="1500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594" y="0"/>
                  </a:moveTo>
                  <a:lnTo>
                    <a:pt x="6871" y="0"/>
                  </a:lnTo>
                  <a:lnTo>
                    <a:pt x="7073" y="185"/>
                  </a:lnTo>
                  <a:lnTo>
                    <a:pt x="7591" y="707"/>
                  </a:lnTo>
                  <a:lnTo>
                    <a:pt x="9034" y="2553"/>
                  </a:lnTo>
                  <a:lnTo>
                    <a:pt x="10144" y="5467"/>
                  </a:lnTo>
                  <a:lnTo>
                    <a:pt x="10213" y="6659"/>
                  </a:lnTo>
                  <a:lnTo>
                    <a:pt x="10090" y="7744"/>
                  </a:lnTo>
                  <a:lnTo>
                    <a:pt x="9871" y="8506"/>
                  </a:lnTo>
                  <a:lnTo>
                    <a:pt x="9618" y="9026"/>
                  </a:lnTo>
                  <a:lnTo>
                    <a:pt x="9391" y="9384"/>
                  </a:lnTo>
                  <a:lnTo>
                    <a:pt x="0" y="20961"/>
                  </a:lnTo>
                  <a:lnTo>
                    <a:pt x="23" y="21289"/>
                  </a:lnTo>
                  <a:lnTo>
                    <a:pt x="42" y="21600"/>
                  </a:lnTo>
                  <a:lnTo>
                    <a:pt x="153" y="21509"/>
                  </a:lnTo>
                  <a:lnTo>
                    <a:pt x="170" y="21509"/>
                  </a:lnTo>
                  <a:lnTo>
                    <a:pt x="21592" y="147"/>
                  </a:lnTo>
                  <a:lnTo>
                    <a:pt x="21600" y="97"/>
                  </a:lnTo>
                  <a:lnTo>
                    <a:pt x="21600" y="47"/>
                  </a:lnTo>
                  <a:lnTo>
                    <a:pt x="21595" y="22"/>
                  </a:lnTo>
                  <a:lnTo>
                    <a:pt x="21594" y="0"/>
                  </a:lnTo>
                  <a:close/>
                </a:path>
              </a:pathLst>
            </a:custGeom>
            <a:solidFill>
              <a:srgbClr val="2A2E7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354" name="object 34"/>
            <p:cNvGrpSpPr/>
            <p:nvPr/>
          </p:nvGrpSpPr>
          <p:grpSpPr>
            <a:xfrm>
              <a:off x="614303" y="118334"/>
              <a:ext cx="24498" cy="22145"/>
              <a:chOff x="0" y="0"/>
              <a:chExt cx="24497" cy="22144"/>
            </a:xfrm>
          </p:grpSpPr>
          <p:sp>
            <p:nvSpPr>
              <p:cNvPr id="351" name="Shape"/>
              <p:cNvSpPr/>
              <p:nvPr/>
            </p:nvSpPr>
            <p:spPr>
              <a:xfrm>
                <a:off x="0" y="0"/>
                <a:ext cx="17426" cy="221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7719" y="0"/>
                    </a:moveTo>
                    <a:lnTo>
                      <a:pt x="10046" y="0"/>
                    </a:lnTo>
                    <a:lnTo>
                      <a:pt x="6767" y="1041"/>
                    </a:lnTo>
                    <a:lnTo>
                      <a:pt x="4115" y="3150"/>
                    </a:lnTo>
                    <a:lnTo>
                      <a:pt x="1395" y="5254"/>
                    </a:lnTo>
                    <a:lnTo>
                      <a:pt x="133" y="7552"/>
                    </a:lnTo>
                    <a:lnTo>
                      <a:pt x="0" y="13777"/>
                    </a:lnTo>
                    <a:lnTo>
                      <a:pt x="990" y="15582"/>
                    </a:lnTo>
                    <a:lnTo>
                      <a:pt x="1532" y="16428"/>
                    </a:lnTo>
                    <a:lnTo>
                      <a:pt x="6767" y="20554"/>
                    </a:lnTo>
                    <a:lnTo>
                      <a:pt x="10046" y="21600"/>
                    </a:lnTo>
                    <a:lnTo>
                      <a:pt x="17719" y="21600"/>
                    </a:lnTo>
                    <a:lnTo>
                      <a:pt x="21068" y="20554"/>
                    </a:lnTo>
                    <a:lnTo>
                      <a:pt x="21580" y="20142"/>
                    </a:lnTo>
                    <a:lnTo>
                      <a:pt x="10604" y="20142"/>
                    </a:lnTo>
                    <a:lnTo>
                      <a:pt x="7743" y="19226"/>
                    </a:lnTo>
                    <a:lnTo>
                      <a:pt x="5441" y="17404"/>
                    </a:lnTo>
                    <a:lnTo>
                      <a:pt x="3069" y="15582"/>
                    </a:lnTo>
                    <a:lnTo>
                      <a:pt x="2161" y="13777"/>
                    </a:lnTo>
                    <a:lnTo>
                      <a:pt x="2054" y="13565"/>
                    </a:lnTo>
                    <a:lnTo>
                      <a:pt x="1952" y="8208"/>
                    </a:lnTo>
                    <a:lnTo>
                      <a:pt x="2883" y="6386"/>
                    </a:lnTo>
                    <a:lnTo>
                      <a:pt x="2966" y="6224"/>
                    </a:lnTo>
                    <a:lnTo>
                      <a:pt x="3069" y="6023"/>
                    </a:lnTo>
                    <a:lnTo>
                      <a:pt x="7813" y="2374"/>
                    </a:lnTo>
                    <a:lnTo>
                      <a:pt x="10604" y="1463"/>
                    </a:lnTo>
                    <a:lnTo>
                      <a:pt x="21600" y="1463"/>
                    </a:lnTo>
                    <a:lnTo>
                      <a:pt x="21068" y="1041"/>
                    </a:lnTo>
                    <a:lnTo>
                      <a:pt x="17719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2" name="Shape"/>
              <p:cNvSpPr/>
              <p:nvPr/>
            </p:nvSpPr>
            <p:spPr>
              <a:xfrm>
                <a:off x="11797" y="1499"/>
                <a:ext cx="12701" cy="1915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8988" y="0"/>
                    </a:moveTo>
                    <a:lnTo>
                      <a:pt x="0" y="0"/>
                    </a:lnTo>
                    <a:lnTo>
                      <a:pt x="5793" y="1054"/>
                    </a:lnTo>
                    <a:lnTo>
                      <a:pt x="15114" y="5273"/>
                    </a:lnTo>
                    <a:lnTo>
                      <a:pt x="16794" y="7041"/>
                    </a:lnTo>
                    <a:lnTo>
                      <a:pt x="17070" y="14240"/>
                    </a:lnTo>
                    <a:lnTo>
                      <a:pt x="15114" y="16327"/>
                    </a:lnTo>
                    <a:lnTo>
                      <a:pt x="5793" y="20541"/>
                    </a:lnTo>
                    <a:lnTo>
                      <a:pt x="0" y="21600"/>
                    </a:lnTo>
                    <a:lnTo>
                      <a:pt x="8948" y="21600"/>
                    </a:lnTo>
                    <a:lnTo>
                      <a:pt x="13277" y="19612"/>
                    </a:lnTo>
                    <a:lnTo>
                      <a:pt x="18450" y="17306"/>
                    </a:lnTo>
                    <a:lnTo>
                      <a:pt x="19585" y="16327"/>
                    </a:lnTo>
                    <a:lnTo>
                      <a:pt x="21600" y="14240"/>
                    </a:lnTo>
                    <a:lnTo>
                      <a:pt x="21354" y="7041"/>
                    </a:lnTo>
                    <a:lnTo>
                      <a:pt x="18799" y="4383"/>
                    </a:lnTo>
                    <a:lnTo>
                      <a:pt x="13277" y="1950"/>
                    </a:lnTo>
                    <a:lnTo>
                      <a:pt x="8988" y="0"/>
                    </a:lnTo>
                    <a:close/>
                  </a:path>
                </a:pathLst>
              </a:cu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3" name="Shape"/>
              <p:cNvSpPr/>
              <p:nvPr/>
            </p:nvSpPr>
            <p:spPr>
              <a:xfrm>
                <a:off x="5130" y="4658"/>
                <a:ext cx="12701" cy="127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3215" y="0"/>
                    </a:moveTo>
                    <a:lnTo>
                      <a:pt x="0" y="0"/>
                    </a:lnTo>
                    <a:lnTo>
                      <a:pt x="0" y="21600"/>
                    </a:lnTo>
                    <a:lnTo>
                      <a:pt x="4827" y="21600"/>
                    </a:lnTo>
                    <a:lnTo>
                      <a:pt x="4827" y="13089"/>
                    </a:lnTo>
                    <a:lnTo>
                      <a:pt x="19159" y="13089"/>
                    </a:lnTo>
                    <a:lnTo>
                      <a:pt x="18678" y="12545"/>
                    </a:lnTo>
                    <a:lnTo>
                      <a:pt x="17026" y="11833"/>
                    </a:lnTo>
                    <a:lnTo>
                      <a:pt x="14865" y="11566"/>
                    </a:lnTo>
                    <a:lnTo>
                      <a:pt x="15687" y="11566"/>
                    </a:lnTo>
                    <a:lnTo>
                      <a:pt x="17915" y="10983"/>
                    </a:lnTo>
                    <a:lnTo>
                      <a:pt x="19042" y="10430"/>
                    </a:lnTo>
                    <a:lnTo>
                      <a:pt x="4827" y="10430"/>
                    </a:lnTo>
                    <a:lnTo>
                      <a:pt x="4827" y="2572"/>
                    </a:lnTo>
                    <a:lnTo>
                      <a:pt x="20880" y="2572"/>
                    </a:lnTo>
                    <a:lnTo>
                      <a:pt x="20202" y="1681"/>
                    </a:lnTo>
                    <a:lnTo>
                      <a:pt x="15628" y="258"/>
                    </a:lnTo>
                    <a:lnTo>
                      <a:pt x="13215" y="0"/>
                    </a:lnTo>
                    <a:close/>
                    <a:moveTo>
                      <a:pt x="19159" y="13089"/>
                    </a:moveTo>
                    <a:lnTo>
                      <a:pt x="11309" y="13089"/>
                    </a:lnTo>
                    <a:lnTo>
                      <a:pt x="13215" y="13345"/>
                    </a:lnTo>
                    <a:lnTo>
                      <a:pt x="14104" y="13811"/>
                    </a:lnTo>
                    <a:lnTo>
                      <a:pt x="15883" y="14600"/>
                    </a:lnTo>
                    <a:lnTo>
                      <a:pt x="16418" y="15589"/>
                    </a:lnTo>
                    <a:lnTo>
                      <a:pt x="16617" y="15955"/>
                    </a:lnTo>
                    <a:lnTo>
                      <a:pt x="16777" y="16341"/>
                    </a:lnTo>
                    <a:lnTo>
                      <a:pt x="17026" y="21600"/>
                    </a:lnTo>
                    <a:lnTo>
                      <a:pt x="21600" y="21600"/>
                    </a:lnTo>
                    <a:lnTo>
                      <a:pt x="21347" y="21175"/>
                    </a:lnTo>
                    <a:lnTo>
                      <a:pt x="21092" y="15955"/>
                    </a:lnTo>
                    <a:lnTo>
                      <a:pt x="20584" y="14839"/>
                    </a:lnTo>
                    <a:lnTo>
                      <a:pt x="19387" y="13345"/>
                    </a:lnTo>
                    <a:lnTo>
                      <a:pt x="19159" y="13089"/>
                    </a:lnTo>
                    <a:close/>
                    <a:moveTo>
                      <a:pt x="20880" y="2572"/>
                    </a:moveTo>
                    <a:lnTo>
                      <a:pt x="11817" y="2572"/>
                    </a:lnTo>
                    <a:lnTo>
                      <a:pt x="13723" y="2867"/>
                    </a:lnTo>
                    <a:lnTo>
                      <a:pt x="16136" y="3925"/>
                    </a:lnTo>
                    <a:lnTo>
                      <a:pt x="16773" y="4992"/>
                    </a:lnTo>
                    <a:lnTo>
                      <a:pt x="16773" y="8244"/>
                    </a:lnTo>
                    <a:lnTo>
                      <a:pt x="15883" y="9361"/>
                    </a:lnTo>
                    <a:lnTo>
                      <a:pt x="12452" y="10430"/>
                    </a:lnTo>
                    <a:lnTo>
                      <a:pt x="19042" y="10430"/>
                    </a:lnTo>
                    <a:lnTo>
                      <a:pt x="20710" y="9608"/>
                    </a:lnTo>
                    <a:lnTo>
                      <a:pt x="21564" y="8244"/>
                    </a:lnTo>
                    <a:lnTo>
                      <a:pt x="21600" y="3519"/>
                    </a:lnTo>
                    <a:lnTo>
                      <a:pt x="21103" y="2867"/>
                    </a:lnTo>
                    <a:lnTo>
                      <a:pt x="20880" y="2572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</p:grpSp>
      <p:pic>
        <p:nvPicPr>
          <p:cNvPr id="356" name="object 35" descr="object 35"/>
          <p:cNvPicPr>
            <a:picLocks noChangeAspect="1"/>
          </p:cNvPicPr>
          <p:nvPr/>
        </p:nvPicPr>
        <p:blipFill>
          <a:blip r:embed="rId30">
            <a:extLst/>
          </a:blip>
          <a:stretch>
            <a:fillRect/>
          </a:stretch>
        </p:blipFill>
        <p:spPr>
          <a:xfrm>
            <a:off x="4947823" y="3967115"/>
            <a:ext cx="149759" cy="122362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object 36" descr="object 36"/>
          <p:cNvPicPr>
            <a:picLocks noChangeAspect="1"/>
          </p:cNvPicPr>
          <p:nvPr/>
        </p:nvPicPr>
        <p:blipFill>
          <a:blip r:embed="rId31">
            <a:extLst/>
          </a:blip>
          <a:stretch>
            <a:fillRect/>
          </a:stretch>
        </p:blipFill>
        <p:spPr>
          <a:xfrm>
            <a:off x="4672922" y="3965287"/>
            <a:ext cx="187185" cy="123525"/>
          </a:xfrm>
          <a:prstGeom prst="rect">
            <a:avLst/>
          </a:prstGeom>
          <a:ln w="12700">
            <a:miter lim="400000"/>
          </a:ln>
        </p:spPr>
      </p:pic>
      <p:sp>
        <p:nvSpPr>
          <p:cNvPr id="358" name="object 37"/>
          <p:cNvSpPr/>
          <p:nvPr/>
        </p:nvSpPr>
        <p:spPr>
          <a:xfrm>
            <a:off x="5423515" y="3967012"/>
            <a:ext cx="35236" cy="121786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pic>
        <p:nvPicPr>
          <p:cNvPr id="359" name="object 38" descr="object 38"/>
          <p:cNvPicPr>
            <a:picLocks noChangeAspect="1"/>
          </p:cNvPicPr>
          <p:nvPr/>
        </p:nvPicPr>
        <p:blipFill>
          <a:blip r:embed="rId32">
            <a:extLst/>
          </a:blip>
          <a:stretch>
            <a:fillRect/>
          </a:stretch>
        </p:blipFill>
        <p:spPr>
          <a:xfrm>
            <a:off x="5545642" y="3964792"/>
            <a:ext cx="120044" cy="126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0" name="object 39" descr="object 39"/>
          <p:cNvPicPr>
            <a:picLocks noChangeAspect="1"/>
          </p:cNvPicPr>
          <p:nvPr/>
        </p:nvPicPr>
        <p:blipFill>
          <a:blip r:embed="rId33">
            <a:extLst/>
          </a:blip>
          <a:stretch>
            <a:fillRect/>
          </a:stretch>
        </p:blipFill>
        <p:spPr>
          <a:xfrm>
            <a:off x="5187908" y="3967115"/>
            <a:ext cx="149782" cy="122352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object 40" descr="object 40"/>
          <p:cNvPicPr>
            <a:picLocks noChangeAspect="1"/>
          </p:cNvPicPr>
          <p:nvPr/>
        </p:nvPicPr>
        <p:blipFill>
          <a:blip r:embed="rId34">
            <a:extLst/>
          </a:blip>
          <a:stretch>
            <a:fillRect/>
          </a:stretch>
        </p:blipFill>
        <p:spPr>
          <a:xfrm>
            <a:off x="8503587" y="3690201"/>
            <a:ext cx="903303" cy="4470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4" name="object 41"/>
          <p:cNvGrpSpPr/>
          <p:nvPr/>
        </p:nvGrpSpPr>
        <p:grpSpPr>
          <a:xfrm>
            <a:off x="8707031" y="4381308"/>
            <a:ext cx="508204" cy="508050"/>
            <a:chOff x="0" y="0"/>
            <a:chExt cx="508202" cy="508049"/>
          </a:xfrm>
        </p:grpSpPr>
        <p:sp>
          <p:nvSpPr>
            <p:cNvPr id="362" name="Shape"/>
            <p:cNvSpPr/>
            <p:nvPr/>
          </p:nvSpPr>
          <p:spPr>
            <a:xfrm>
              <a:off x="0" y="0"/>
              <a:ext cx="508203" cy="5080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2"/>
                  </a:moveTo>
                  <a:lnTo>
                    <a:pt x="21480" y="9182"/>
                  </a:lnTo>
                  <a:lnTo>
                    <a:pt x="21121" y="7607"/>
                  </a:lnTo>
                  <a:lnTo>
                    <a:pt x="20529" y="6103"/>
                  </a:lnTo>
                  <a:lnTo>
                    <a:pt x="19713" y="4700"/>
                  </a:lnTo>
                  <a:lnTo>
                    <a:pt x="19384" y="6395"/>
                  </a:lnTo>
                  <a:lnTo>
                    <a:pt x="16748" y="6125"/>
                  </a:lnTo>
                  <a:lnTo>
                    <a:pt x="13725" y="5956"/>
                  </a:lnTo>
                  <a:lnTo>
                    <a:pt x="13206" y="7609"/>
                  </a:lnTo>
                  <a:lnTo>
                    <a:pt x="15561" y="7902"/>
                  </a:lnTo>
                  <a:lnTo>
                    <a:pt x="17332" y="8412"/>
                  </a:lnTo>
                  <a:lnTo>
                    <a:pt x="19550" y="9884"/>
                  </a:lnTo>
                  <a:lnTo>
                    <a:pt x="20526" y="11633"/>
                  </a:lnTo>
                  <a:lnTo>
                    <a:pt x="20706" y="13403"/>
                  </a:lnTo>
                  <a:lnTo>
                    <a:pt x="20484" y="14685"/>
                  </a:lnTo>
                  <a:lnTo>
                    <a:pt x="19405" y="16617"/>
                  </a:lnTo>
                  <a:lnTo>
                    <a:pt x="17723" y="17907"/>
                  </a:lnTo>
                  <a:lnTo>
                    <a:pt x="15852" y="18591"/>
                  </a:lnTo>
                  <a:lnTo>
                    <a:pt x="13681" y="18732"/>
                  </a:lnTo>
                  <a:lnTo>
                    <a:pt x="12392" y="18603"/>
                  </a:lnTo>
                  <a:lnTo>
                    <a:pt x="11323" y="18398"/>
                  </a:lnTo>
                  <a:lnTo>
                    <a:pt x="10686" y="18174"/>
                  </a:lnTo>
                  <a:lnTo>
                    <a:pt x="9759" y="16040"/>
                  </a:lnTo>
                  <a:lnTo>
                    <a:pt x="9713" y="15886"/>
                  </a:lnTo>
                  <a:lnTo>
                    <a:pt x="11165" y="14527"/>
                  </a:lnTo>
                  <a:lnTo>
                    <a:pt x="12549" y="16650"/>
                  </a:lnTo>
                  <a:lnTo>
                    <a:pt x="12956" y="17147"/>
                  </a:lnTo>
                  <a:lnTo>
                    <a:pt x="13512" y="17558"/>
                  </a:lnTo>
                  <a:lnTo>
                    <a:pt x="14274" y="17820"/>
                  </a:lnTo>
                  <a:lnTo>
                    <a:pt x="15297" y="17868"/>
                  </a:lnTo>
                  <a:lnTo>
                    <a:pt x="16213" y="17629"/>
                  </a:lnTo>
                  <a:lnTo>
                    <a:pt x="16958" y="17133"/>
                  </a:lnTo>
                  <a:lnTo>
                    <a:pt x="17476" y="16453"/>
                  </a:lnTo>
                  <a:lnTo>
                    <a:pt x="17714" y="15664"/>
                  </a:lnTo>
                  <a:lnTo>
                    <a:pt x="17515" y="14523"/>
                  </a:lnTo>
                  <a:lnTo>
                    <a:pt x="16744" y="13543"/>
                  </a:lnTo>
                  <a:lnTo>
                    <a:pt x="15347" y="12741"/>
                  </a:lnTo>
                  <a:lnTo>
                    <a:pt x="13271" y="12135"/>
                  </a:lnTo>
                  <a:lnTo>
                    <a:pt x="10463" y="11745"/>
                  </a:lnTo>
                  <a:lnTo>
                    <a:pt x="13275" y="3308"/>
                  </a:lnTo>
                  <a:lnTo>
                    <a:pt x="15105" y="3429"/>
                  </a:lnTo>
                  <a:lnTo>
                    <a:pt x="16826" y="3614"/>
                  </a:lnTo>
                  <a:lnTo>
                    <a:pt x="19190" y="4000"/>
                  </a:lnTo>
                  <a:lnTo>
                    <a:pt x="17832" y="2600"/>
                  </a:lnTo>
                  <a:lnTo>
                    <a:pt x="16292" y="1496"/>
                  </a:lnTo>
                  <a:lnTo>
                    <a:pt x="14611" y="692"/>
                  </a:lnTo>
                  <a:lnTo>
                    <a:pt x="12834" y="191"/>
                  </a:lnTo>
                  <a:lnTo>
                    <a:pt x="11003" y="0"/>
                  </a:lnTo>
                  <a:lnTo>
                    <a:pt x="9162" y="121"/>
                  </a:lnTo>
                  <a:lnTo>
                    <a:pt x="7351" y="561"/>
                  </a:lnTo>
                  <a:lnTo>
                    <a:pt x="5616" y="1322"/>
                  </a:lnTo>
                  <a:lnTo>
                    <a:pt x="3999" y="2411"/>
                  </a:lnTo>
                  <a:lnTo>
                    <a:pt x="2612" y="3759"/>
                  </a:lnTo>
                  <a:lnTo>
                    <a:pt x="1499" y="5313"/>
                  </a:lnTo>
                  <a:lnTo>
                    <a:pt x="680" y="7032"/>
                  </a:lnTo>
                  <a:lnTo>
                    <a:pt x="173" y="8876"/>
                  </a:lnTo>
                  <a:lnTo>
                    <a:pt x="0" y="10802"/>
                  </a:lnTo>
                  <a:lnTo>
                    <a:pt x="134" y="12515"/>
                  </a:lnTo>
                  <a:lnTo>
                    <a:pt x="537" y="14174"/>
                  </a:lnTo>
                  <a:lnTo>
                    <a:pt x="1196" y="15748"/>
                  </a:lnTo>
                  <a:lnTo>
                    <a:pt x="2101" y="17207"/>
                  </a:lnTo>
                  <a:lnTo>
                    <a:pt x="2560" y="17211"/>
                  </a:lnTo>
                  <a:lnTo>
                    <a:pt x="2877" y="17108"/>
                  </a:lnTo>
                  <a:lnTo>
                    <a:pt x="2953" y="16704"/>
                  </a:lnTo>
                  <a:lnTo>
                    <a:pt x="2746" y="14443"/>
                  </a:lnTo>
                  <a:lnTo>
                    <a:pt x="2664" y="12775"/>
                  </a:lnTo>
                  <a:lnTo>
                    <a:pt x="2638" y="11074"/>
                  </a:lnTo>
                  <a:lnTo>
                    <a:pt x="2670" y="9356"/>
                  </a:lnTo>
                  <a:lnTo>
                    <a:pt x="1158" y="9434"/>
                  </a:lnTo>
                  <a:lnTo>
                    <a:pt x="1236" y="8189"/>
                  </a:lnTo>
                  <a:lnTo>
                    <a:pt x="2737" y="8059"/>
                  </a:lnTo>
                  <a:lnTo>
                    <a:pt x="2817" y="6983"/>
                  </a:lnTo>
                  <a:lnTo>
                    <a:pt x="4421" y="4332"/>
                  </a:lnTo>
                  <a:lnTo>
                    <a:pt x="5809" y="3479"/>
                  </a:lnTo>
                  <a:lnTo>
                    <a:pt x="8164" y="2749"/>
                  </a:lnTo>
                  <a:lnTo>
                    <a:pt x="9528" y="2634"/>
                  </a:lnTo>
                  <a:lnTo>
                    <a:pt x="10327" y="2670"/>
                  </a:lnTo>
                  <a:lnTo>
                    <a:pt x="11841" y="3807"/>
                  </a:lnTo>
                  <a:lnTo>
                    <a:pt x="11932" y="3958"/>
                  </a:lnTo>
                  <a:lnTo>
                    <a:pt x="11115" y="4955"/>
                  </a:lnTo>
                  <a:lnTo>
                    <a:pt x="10757" y="4875"/>
                  </a:lnTo>
                  <a:lnTo>
                    <a:pt x="9294" y="4179"/>
                  </a:lnTo>
                  <a:lnTo>
                    <a:pt x="8823" y="4006"/>
                  </a:lnTo>
                  <a:lnTo>
                    <a:pt x="8334" y="3889"/>
                  </a:lnTo>
                  <a:lnTo>
                    <a:pt x="7824" y="3859"/>
                  </a:lnTo>
                  <a:lnTo>
                    <a:pt x="7506" y="3957"/>
                  </a:lnTo>
                  <a:lnTo>
                    <a:pt x="7228" y="4186"/>
                  </a:lnTo>
                  <a:lnTo>
                    <a:pt x="7023" y="4524"/>
                  </a:lnTo>
                  <a:lnTo>
                    <a:pt x="6925" y="4946"/>
                  </a:lnTo>
                  <a:lnTo>
                    <a:pt x="6789" y="7854"/>
                  </a:lnTo>
                  <a:lnTo>
                    <a:pt x="10476" y="7791"/>
                  </a:lnTo>
                  <a:lnTo>
                    <a:pt x="10474" y="8643"/>
                  </a:lnTo>
                  <a:lnTo>
                    <a:pt x="9251" y="9205"/>
                  </a:lnTo>
                  <a:lnTo>
                    <a:pt x="6756" y="9237"/>
                  </a:lnTo>
                  <a:lnTo>
                    <a:pt x="6753" y="12810"/>
                  </a:lnTo>
                  <a:lnTo>
                    <a:pt x="6903" y="17067"/>
                  </a:lnTo>
                  <a:lnTo>
                    <a:pt x="9260" y="17895"/>
                  </a:lnTo>
                  <a:lnTo>
                    <a:pt x="9282" y="18638"/>
                  </a:lnTo>
                  <a:lnTo>
                    <a:pt x="7643" y="18570"/>
                  </a:lnTo>
                  <a:lnTo>
                    <a:pt x="6009" y="18442"/>
                  </a:lnTo>
                  <a:lnTo>
                    <a:pt x="4380" y="18256"/>
                  </a:lnTo>
                  <a:lnTo>
                    <a:pt x="2758" y="18012"/>
                  </a:lnTo>
                  <a:lnTo>
                    <a:pt x="4184" y="19342"/>
                  </a:lnTo>
                  <a:lnTo>
                    <a:pt x="5777" y="20368"/>
                  </a:lnTo>
                  <a:lnTo>
                    <a:pt x="7495" y="21088"/>
                  </a:lnTo>
                  <a:lnTo>
                    <a:pt x="9295" y="21500"/>
                  </a:lnTo>
                  <a:lnTo>
                    <a:pt x="11132" y="21600"/>
                  </a:lnTo>
                  <a:lnTo>
                    <a:pt x="12966" y="21387"/>
                  </a:lnTo>
                  <a:lnTo>
                    <a:pt x="14752" y="20859"/>
                  </a:lnTo>
                  <a:lnTo>
                    <a:pt x="16447" y="20012"/>
                  </a:lnTo>
                  <a:lnTo>
                    <a:pt x="18009" y="18845"/>
                  </a:lnTo>
                  <a:lnTo>
                    <a:pt x="19534" y="17155"/>
                  </a:lnTo>
                  <a:lnTo>
                    <a:pt x="20660" y="15207"/>
                  </a:lnTo>
                  <a:lnTo>
                    <a:pt x="21359" y="13066"/>
                  </a:lnTo>
                  <a:lnTo>
                    <a:pt x="21600" y="10802"/>
                  </a:lnTo>
                  <a:close/>
                </a:path>
              </a:pathLst>
            </a:custGeom>
            <a:solidFill>
              <a:srgbClr val="E3002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363" name="Shape"/>
            <p:cNvSpPr/>
            <p:nvPr/>
          </p:nvSpPr>
          <p:spPr>
            <a:xfrm>
              <a:off x="447267" y="447178"/>
              <a:ext cx="38025" cy="383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5706" y="16641"/>
                  </a:moveTo>
                  <a:lnTo>
                    <a:pt x="15561" y="16341"/>
                  </a:lnTo>
                  <a:lnTo>
                    <a:pt x="15504" y="13723"/>
                  </a:lnTo>
                  <a:lnTo>
                    <a:pt x="15489" y="13501"/>
                  </a:lnTo>
                  <a:lnTo>
                    <a:pt x="15251" y="12857"/>
                  </a:lnTo>
                  <a:lnTo>
                    <a:pt x="14840" y="12320"/>
                  </a:lnTo>
                  <a:lnTo>
                    <a:pt x="14407" y="11691"/>
                  </a:lnTo>
                  <a:lnTo>
                    <a:pt x="13707" y="11319"/>
                  </a:lnTo>
                  <a:lnTo>
                    <a:pt x="12791" y="11147"/>
                  </a:lnTo>
                  <a:lnTo>
                    <a:pt x="13397" y="11061"/>
                  </a:lnTo>
                  <a:lnTo>
                    <a:pt x="13996" y="10868"/>
                  </a:lnTo>
                  <a:lnTo>
                    <a:pt x="14530" y="10575"/>
                  </a:lnTo>
                  <a:lnTo>
                    <a:pt x="15295" y="10052"/>
                  </a:lnTo>
                  <a:lnTo>
                    <a:pt x="15684" y="9251"/>
                  </a:lnTo>
                  <a:lnTo>
                    <a:pt x="15619" y="6618"/>
                  </a:lnTo>
                  <a:lnTo>
                    <a:pt x="15403" y="6246"/>
                  </a:lnTo>
                  <a:lnTo>
                    <a:pt x="15107" y="5731"/>
                  </a:lnTo>
                  <a:lnTo>
                    <a:pt x="13664" y="5151"/>
                  </a:lnTo>
                  <a:lnTo>
                    <a:pt x="13664" y="9251"/>
                  </a:lnTo>
                  <a:lnTo>
                    <a:pt x="13130" y="10052"/>
                  </a:lnTo>
                  <a:lnTo>
                    <a:pt x="12979" y="10052"/>
                  </a:lnTo>
                  <a:lnTo>
                    <a:pt x="12301" y="10288"/>
                  </a:lnTo>
                  <a:lnTo>
                    <a:pt x="12387" y="10288"/>
                  </a:lnTo>
                  <a:lnTo>
                    <a:pt x="11507" y="10575"/>
                  </a:lnTo>
                  <a:lnTo>
                    <a:pt x="8491" y="10575"/>
                  </a:lnTo>
                  <a:lnTo>
                    <a:pt x="8491" y="6246"/>
                  </a:lnTo>
                  <a:lnTo>
                    <a:pt x="11471" y="6246"/>
                  </a:lnTo>
                  <a:lnTo>
                    <a:pt x="12337" y="6389"/>
                  </a:lnTo>
                  <a:lnTo>
                    <a:pt x="13296" y="6961"/>
                  </a:lnTo>
                  <a:lnTo>
                    <a:pt x="13635" y="7562"/>
                  </a:lnTo>
                  <a:lnTo>
                    <a:pt x="13664" y="9251"/>
                  </a:lnTo>
                  <a:lnTo>
                    <a:pt x="13664" y="5151"/>
                  </a:lnTo>
                  <a:lnTo>
                    <a:pt x="13130" y="4930"/>
                  </a:lnTo>
                  <a:lnTo>
                    <a:pt x="12070" y="4787"/>
                  </a:lnTo>
                  <a:lnTo>
                    <a:pt x="6370" y="4787"/>
                  </a:lnTo>
                  <a:lnTo>
                    <a:pt x="6370" y="16641"/>
                  </a:lnTo>
                  <a:lnTo>
                    <a:pt x="8491" y="16641"/>
                  </a:lnTo>
                  <a:lnTo>
                    <a:pt x="8491" y="12006"/>
                  </a:lnTo>
                  <a:lnTo>
                    <a:pt x="11254" y="12006"/>
                  </a:lnTo>
                  <a:lnTo>
                    <a:pt x="12070" y="12120"/>
                  </a:lnTo>
                  <a:lnTo>
                    <a:pt x="13260" y="12857"/>
                  </a:lnTo>
                  <a:lnTo>
                    <a:pt x="13635" y="13723"/>
                  </a:lnTo>
                  <a:lnTo>
                    <a:pt x="13686" y="16641"/>
                  </a:lnTo>
                  <a:lnTo>
                    <a:pt x="15706" y="16641"/>
                  </a:lnTo>
                  <a:close/>
                  <a:moveTo>
                    <a:pt x="20157" y="15948"/>
                  </a:moveTo>
                  <a:lnTo>
                    <a:pt x="19738" y="16341"/>
                  </a:lnTo>
                  <a:lnTo>
                    <a:pt x="15951" y="20147"/>
                  </a:lnTo>
                  <a:lnTo>
                    <a:pt x="8318" y="20147"/>
                  </a:lnTo>
                  <a:lnTo>
                    <a:pt x="5887" y="19160"/>
                  </a:lnTo>
                  <a:lnTo>
                    <a:pt x="4134" y="17386"/>
                  </a:lnTo>
                  <a:lnTo>
                    <a:pt x="2373" y="15647"/>
                  </a:lnTo>
                  <a:lnTo>
                    <a:pt x="1392" y="13272"/>
                  </a:lnTo>
                  <a:lnTo>
                    <a:pt x="1392" y="5731"/>
                  </a:lnTo>
                  <a:lnTo>
                    <a:pt x="1219" y="5938"/>
                  </a:lnTo>
                  <a:lnTo>
                    <a:pt x="750" y="6618"/>
                  </a:lnTo>
                  <a:lnTo>
                    <a:pt x="58" y="10052"/>
                  </a:lnTo>
                  <a:lnTo>
                    <a:pt x="0" y="11319"/>
                  </a:lnTo>
                  <a:lnTo>
                    <a:pt x="736" y="14853"/>
                  </a:lnTo>
                  <a:lnTo>
                    <a:pt x="772" y="15025"/>
                  </a:lnTo>
                  <a:lnTo>
                    <a:pt x="3117" y="18452"/>
                  </a:lnTo>
                  <a:lnTo>
                    <a:pt x="6580" y="20763"/>
                  </a:lnTo>
                  <a:lnTo>
                    <a:pt x="10822" y="21600"/>
                  </a:lnTo>
                  <a:lnTo>
                    <a:pt x="13693" y="21600"/>
                  </a:lnTo>
                  <a:lnTo>
                    <a:pt x="16478" y="20448"/>
                  </a:lnTo>
                  <a:lnTo>
                    <a:pt x="16774" y="20147"/>
                  </a:lnTo>
                  <a:lnTo>
                    <a:pt x="18461" y="18452"/>
                  </a:lnTo>
                  <a:lnTo>
                    <a:pt x="20157" y="15948"/>
                  </a:lnTo>
                  <a:close/>
                  <a:moveTo>
                    <a:pt x="21600" y="11319"/>
                  </a:moveTo>
                  <a:lnTo>
                    <a:pt x="21557" y="10052"/>
                  </a:lnTo>
                  <a:lnTo>
                    <a:pt x="20958" y="6961"/>
                  </a:lnTo>
                  <a:lnTo>
                    <a:pt x="20914" y="6733"/>
                  </a:lnTo>
                  <a:lnTo>
                    <a:pt x="18584" y="3241"/>
                  </a:lnTo>
                  <a:lnTo>
                    <a:pt x="16478" y="1095"/>
                  </a:lnTo>
                  <a:lnTo>
                    <a:pt x="13808" y="0"/>
                  </a:lnTo>
                  <a:lnTo>
                    <a:pt x="10771" y="0"/>
                  </a:lnTo>
                  <a:lnTo>
                    <a:pt x="6536" y="859"/>
                  </a:lnTo>
                  <a:lnTo>
                    <a:pt x="5613" y="1481"/>
                  </a:lnTo>
                  <a:lnTo>
                    <a:pt x="13434" y="1481"/>
                  </a:lnTo>
                  <a:lnTo>
                    <a:pt x="15684" y="2411"/>
                  </a:lnTo>
                  <a:lnTo>
                    <a:pt x="17416" y="4214"/>
                  </a:lnTo>
                  <a:lnTo>
                    <a:pt x="19190" y="5938"/>
                  </a:lnTo>
                  <a:lnTo>
                    <a:pt x="20179" y="8328"/>
                  </a:lnTo>
                  <a:lnTo>
                    <a:pt x="20157" y="15948"/>
                  </a:lnTo>
                  <a:lnTo>
                    <a:pt x="20893" y="14853"/>
                  </a:lnTo>
                  <a:lnTo>
                    <a:pt x="21600" y="11319"/>
                  </a:lnTo>
                  <a:close/>
                  <a:moveTo>
                    <a:pt x="5498" y="1560"/>
                  </a:moveTo>
                  <a:lnTo>
                    <a:pt x="4228" y="2411"/>
                  </a:lnTo>
                  <a:lnTo>
                    <a:pt x="3045" y="3241"/>
                  </a:lnTo>
                  <a:lnTo>
                    <a:pt x="1357" y="5731"/>
                  </a:lnTo>
                  <a:lnTo>
                    <a:pt x="2121" y="4930"/>
                  </a:lnTo>
                  <a:lnTo>
                    <a:pt x="5498" y="156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pic>
        <p:nvPicPr>
          <p:cNvPr id="365" name="object 42" descr="object 42"/>
          <p:cNvPicPr>
            <a:picLocks noChangeAspect="1"/>
          </p:cNvPicPr>
          <p:nvPr/>
        </p:nvPicPr>
        <p:blipFill>
          <a:blip r:embed="rId35">
            <a:extLst/>
          </a:blip>
          <a:stretch>
            <a:fillRect/>
          </a:stretch>
        </p:blipFill>
        <p:spPr>
          <a:xfrm>
            <a:off x="10300747" y="2973976"/>
            <a:ext cx="1093271" cy="35415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object 43" descr="object 43"/>
          <p:cNvPicPr>
            <a:picLocks noChangeAspect="1"/>
          </p:cNvPicPr>
          <p:nvPr/>
        </p:nvPicPr>
        <p:blipFill>
          <a:blip r:embed="rId36">
            <a:extLst/>
          </a:blip>
          <a:stretch>
            <a:fillRect/>
          </a:stretch>
        </p:blipFill>
        <p:spPr>
          <a:xfrm>
            <a:off x="8418576" y="2916291"/>
            <a:ext cx="1083692" cy="4696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69" name="object 44"/>
          <p:cNvGrpSpPr/>
          <p:nvPr/>
        </p:nvGrpSpPr>
        <p:grpSpPr>
          <a:xfrm>
            <a:off x="10523600" y="3648836"/>
            <a:ext cx="639828" cy="540005"/>
            <a:chOff x="0" y="0"/>
            <a:chExt cx="639826" cy="540004"/>
          </a:xfrm>
        </p:grpSpPr>
        <p:pic>
          <p:nvPicPr>
            <p:cNvPr id="367" name="object 45" descr="object 45"/>
            <p:cNvPicPr>
              <a:picLocks noChangeAspect="1"/>
            </p:cNvPicPr>
            <p:nvPr/>
          </p:nvPicPr>
          <p:blipFill>
            <a:blip r:embed="rId37">
              <a:extLst/>
            </a:blip>
            <a:stretch>
              <a:fillRect/>
            </a:stretch>
          </p:blipFill>
          <p:spPr>
            <a:xfrm>
              <a:off x="9906" y="9905"/>
              <a:ext cx="21336" cy="243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368" name="object 46"/>
            <p:cNvSpPr/>
            <p:nvPr/>
          </p:nvSpPr>
          <p:spPr>
            <a:xfrm>
              <a:off x="0" y="0"/>
              <a:ext cx="639827" cy="540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moveTo>
                    <a:pt x="0" y="0"/>
                  </a:moveTo>
                  <a:lnTo>
                    <a:pt x="0" y="21600"/>
                  </a:lnTo>
                  <a:moveTo>
                    <a:pt x="0" y="21600"/>
                  </a:moveTo>
                  <a:lnTo>
                    <a:pt x="21600" y="21600"/>
                  </a:lnTo>
                  <a:moveTo>
                    <a:pt x="21600" y="21600"/>
                  </a:move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pic>
        <p:nvPicPr>
          <p:cNvPr id="370" name="object 47" descr="object 47"/>
          <p:cNvPicPr>
            <a:picLocks noChangeAspect="1"/>
          </p:cNvPicPr>
          <p:nvPr/>
        </p:nvPicPr>
        <p:blipFill>
          <a:blip r:embed="rId38">
            <a:extLst/>
          </a:blip>
          <a:stretch>
            <a:fillRect/>
          </a:stretch>
        </p:blipFill>
        <p:spPr>
          <a:xfrm>
            <a:off x="2529" y="3681"/>
            <a:ext cx="210678" cy="146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object 48" descr="object 48"/>
          <p:cNvPicPr>
            <a:picLocks noChangeAspect="1"/>
          </p:cNvPicPr>
          <p:nvPr/>
        </p:nvPicPr>
        <p:blipFill>
          <a:blip r:embed="rId39">
            <a:extLst/>
          </a:blip>
          <a:stretch>
            <a:fillRect/>
          </a:stretch>
        </p:blipFill>
        <p:spPr>
          <a:xfrm>
            <a:off x="6378066" y="1351698"/>
            <a:ext cx="1316483" cy="551269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object 49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0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0" invalidUrl="" action="" tgtFrame="" tooltip="" history="1" highlightClick="0" endSnd="0"/>
              </a:rPr>
              <a:t>ltd.com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object 61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pic>
        <p:nvPicPr>
          <p:cNvPr id="375" name="object 2" descr="objec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7736" y="329565"/>
            <a:ext cx="149466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376" name="object 3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>
            <a:lvl1pPr indent="12700">
              <a:defRPr b="1" spc="-200" sz="3400"/>
            </a:lvl1pPr>
          </a:lstStyle>
          <a:p>
            <a:pPr/>
            <a:r>
              <a:t>Our clients</a:t>
            </a:r>
          </a:p>
        </p:txBody>
      </p:sp>
      <p:grpSp>
        <p:nvGrpSpPr>
          <p:cNvPr id="427" name="object 4"/>
          <p:cNvGrpSpPr/>
          <p:nvPr/>
        </p:nvGrpSpPr>
        <p:grpSpPr>
          <a:xfrm>
            <a:off x="432967" y="1152143"/>
            <a:ext cx="11326089" cy="4553701"/>
            <a:chOff x="0" y="0"/>
            <a:chExt cx="11326088" cy="4553699"/>
          </a:xfrm>
        </p:grpSpPr>
        <p:sp>
          <p:nvSpPr>
            <p:cNvPr id="377" name="object 5"/>
            <p:cNvSpPr/>
            <p:nvPr/>
          </p:nvSpPr>
          <p:spPr>
            <a:xfrm>
              <a:off x="0" y="0"/>
              <a:ext cx="11326089" cy="45537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071" y="21600"/>
                  </a:moveTo>
                  <a:lnTo>
                    <a:pt x="5071" y="0"/>
                  </a:lnTo>
                  <a:moveTo>
                    <a:pt x="9234" y="21600"/>
                  </a:moveTo>
                  <a:lnTo>
                    <a:pt x="9234" y="0"/>
                  </a:lnTo>
                  <a:moveTo>
                    <a:pt x="13099" y="21600"/>
                  </a:moveTo>
                  <a:lnTo>
                    <a:pt x="13099" y="0"/>
                  </a:lnTo>
                  <a:moveTo>
                    <a:pt x="16994" y="21600"/>
                  </a:moveTo>
                  <a:lnTo>
                    <a:pt x="16994" y="0"/>
                  </a:lnTo>
                  <a:moveTo>
                    <a:pt x="0" y="1961"/>
                  </a:moveTo>
                  <a:lnTo>
                    <a:pt x="21600" y="1961"/>
                  </a:lnTo>
                </a:path>
              </a:pathLst>
            </a:custGeom>
            <a:noFill/>
            <a:ln w="6350" cap="flat">
              <a:solidFill>
                <a:srgbClr val="C0C0C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pic>
          <p:nvPicPr>
            <p:cNvPr id="378" name="object 6" descr="object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3080776" y="1631033"/>
              <a:ext cx="562730" cy="5627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79" name="object 7" descr="object 7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125191" y="3993629"/>
              <a:ext cx="473977" cy="5484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0" name="object 8" descr="object 8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3120959" y="3218100"/>
              <a:ext cx="477733" cy="5183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1" name="object 9" descr="object 9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097251" y="638683"/>
              <a:ext cx="529819" cy="5993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2" name="object 10" descr="object 10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3869030" y="634517"/>
              <a:ext cx="511963" cy="6075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3" name="object 11" descr="object 11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3876523" y="1620774"/>
              <a:ext cx="496964" cy="5510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4" name="object 12" descr="object 12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3796893" y="4016006"/>
              <a:ext cx="656210" cy="5082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5" name="object 13" descr="object 13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3129413" y="2514794"/>
              <a:ext cx="1207757" cy="3933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6" name="object 14" descr="object 14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3917798" y="3237750"/>
              <a:ext cx="414465" cy="4742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7" name="object 15" descr="object 15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5138394" y="3284283"/>
              <a:ext cx="518237" cy="5222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8" name="object 16" descr="object 16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5192624" y="2336393"/>
              <a:ext cx="1301496" cy="2573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89" name="object 17" descr="object 17"/>
            <p:cNvPicPr>
              <a:picLocks noChangeAspect="1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5940907" y="1545564"/>
              <a:ext cx="672720" cy="48948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0" name="object 18" descr="object 18"/>
            <p:cNvPicPr>
              <a:picLocks noChangeAspect="1"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5061179" y="1687753"/>
              <a:ext cx="672720" cy="2051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1" name="object 19" descr="object 19"/>
            <p:cNvPicPr>
              <a:picLocks noChangeAspect="1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5137929" y="667276"/>
              <a:ext cx="529669" cy="55242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2" name="object 20" descr="object 20"/>
            <p:cNvPicPr>
              <a:picLocks noChangeAspect="1"/>
            </p:cNvPicPr>
            <p:nvPr/>
          </p:nvPicPr>
          <p:blipFill>
            <a:blip r:embed="rId17">
              <a:extLst/>
            </a:blip>
            <a:stretch>
              <a:fillRect/>
            </a:stretch>
          </p:blipFill>
          <p:spPr>
            <a:xfrm>
              <a:off x="6011647" y="694344"/>
              <a:ext cx="531089" cy="49958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3" name="object 21" descr="object 21"/>
            <p:cNvPicPr>
              <a:picLocks noChangeAspect="1"/>
            </p:cNvPicPr>
            <p:nvPr/>
          </p:nvPicPr>
          <p:blipFill>
            <a:blip r:embed="rId18">
              <a:extLst/>
            </a:blip>
            <a:stretch>
              <a:fillRect/>
            </a:stretch>
          </p:blipFill>
          <p:spPr>
            <a:xfrm>
              <a:off x="5810860" y="4068406"/>
              <a:ext cx="932727" cy="4020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4" name="object 22" descr="object 22"/>
            <p:cNvPicPr>
              <a:picLocks noChangeAspect="1"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>
            <a:xfrm>
              <a:off x="5804129" y="3417315"/>
              <a:ext cx="946290" cy="2562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5" name="object 23" descr="object 23"/>
            <p:cNvPicPr>
              <a:picLocks noChangeAspect="1"/>
            </p:cNvPicPr>
            <p:nvPr/>
          </p:nvPicPr>
          <p:blipFill>
            <a:blip r:embed="rId20">
              <a:extLst/>
            </a:blip>
            <a:stretch>
              <a:fillRect/>
            </a:stretch>
          </p:blipFill>
          <p:spPr>
            <a:xfrm>
              <a:off x="5184640" y="4056576"/>
              <a:ext cx="439491" cy="43949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6" name="object 24" descr="object 24"/>
            <p:cNvPicPr>
              <a:picLocks noChangeAspect="1"/>
            </p:cNvPicPr>
            <p:nvPr/>
          </p:nvPicPr>
          <p:blipFill>
            <a:blip r:embed="rId21">
              <a:extLst/>
            </a:blip>
            <a:stretch>
              <a:fillRect/>
            </a:stretch>
          </p:blipFill>
          <p:spPr>
            <a:xfrm>
              <a:off x="4983455" y="2821939"/>
              <a:ext cx="1588563" cy="32512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7" name="object 25" descr="object 25"/>
            <p:cNvPicPr>
              <a:picLocks noChangeAspect="1"/>
            </p:cNvPicPr>
            <p:nvPr/>
          </p:nvPicPr>
          <p:blipFill>
            <a:blip r:embed="rId22">
              <a:extLst/>
            </a:blip>
            <a:stretch>
              <a:fillRect/>
            </a:stretch>
          </p:blipFill>
          <p:spPr>
            <a:xfrm>
              <a:off x="9340697" y="645756"/>
              <a:ext cx="585128" cy="5851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8" name="object 26" descr="object 26"/>
            <p:cNvPicPr>
              <a:picLocks noChangeAspect="1"/>
            </p:cNvPicPr>
            <p:nvPr/>
          </p:nvPicPr>
          <p:blipFill>
            <a:blip r:embed="rId23">
              <a:extLst/>
            </a:blip>
            <a:stretch>
              <a:fillRect/>
            </a:stretch>
          </p:blipFill>
          <p:spPr>
            <a:xfrm>
              <a:off x="9347683" y="1397838"/>
              <a:ext cx="571170" cy="49281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99" name="object 27" descr="object 27"/>
            <p:cNvPicPr>
              <a:picLocks noChangeAspect="1"/>
            </p:cNvPicPr>
            <p:nvPr/>
          </p:nvPicPr>
          <p:blipFill>
            <a:blip r:embed="rId24">
              <a:extLst/>
            </a:blip>
            <a:stretch>
              <a:fillRect/>
            </a:stretch>
          </p:blipFill>
          <p:spPr>
            <a:xfrm>
              <a:off x="9422369" y="2519718"/>
              <a:ext cx="1484357" cy="2298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0" name="object 28" descr="object 28"/>
            <p:cNvPicPr>
              <a:picLocks noChangeAspect="1"/>
            </p:cNvPicPr>
            <p:nvPr/>
          </p:nvPicPr>
          <p:blipFill>
            <a:blip r:embed="rId25">
              <a:extLst/>
            </a:blip>
            <a:stretch>
              <a:fillRect/>
            </a:stretch>
          </p:blipFill>
          <p:spPr>
            <a:xfrm>
              <a:off x="10406355" y="683831"/>
              <a:ext cx="678765" cy="5090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1" name="object 29" descr="object 29"/>
            <p:cNvPicPr>
              <a:picLocks noChangeAspect="1"/>
            </p:cNvPicPr>
            <p:nvPr/>
          </p:nvPicPr>
          <p:blipFill>
            <a:blip r:embed="rId26">
              <a:extLst/>
            </a:blip>
            <a:stretch>
              <a:fillRect/>
            </a:stretch>
          </p:blipFill>
          <p:spPr>
            <a:xfrm>
              <a:off x="9162009" y="2991231"/>
              <a:ext cx="904866" cy="3022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2" name="object 30" descr="object 30"/>
            <p:cNvPicPr>
              <a:picLocks noChangeAspect="1"/>
            </p:cNvPicPr>
            <p:nvPr/>
          </p:nvPicPr>
          <p:blipFill>
            <a:blip r:embed="rId27">
              <a:extLst/>
            </a:blip>
            <a:stretch>
              <a:fillRect/>
            </a:stretch>
          </p:blipFill>
          <p:spPr>
            <a:xfrm>
              <a:off x="10482300" y="1437081"/>
              <a:ext cx="526974" cy="4141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3" name="object 31" descr="object 31"/>
            <p:cNvPicPr>
              <a:picLocks noChangeAspect="1"/>
            </p:cNvPicPr>
            <p:nvPr/>
          </p:nvPicPr>
          <p:blipFill>
            <a:blip r:embed="rId28">
              <a:extLst/>
            </a:blip>
            <a:stretch>
              <a:fillRect/>
            </a:stretch>
          </p:blipFill>
          <p:spPr>
            <a:xfrm>
              <a:off x="10291828" y="3036543"/>
              <a:ext cx="907958" cy="2391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4" name="object 32" descr="object 32"/>
            <p:cNvPicPr>
              <a:picLocks noChangeAspect="1"/>
            </p:cNvPicPr>
            <p:nvPr/>
          </p:nvPicPr>
          <p:blipFill>
            <a:blip r:embed="rId29">
              <a:extLst/>
            </a:blip>
            <a:stretch>
              <a:fillRect/>
            </a:stretch>
          </p:blipFill>
          <p:spPr>
            <a:xfrm>
              <a:off x="10211663" y="4143704"/>
              <a:ext cx="1068248" cy="25743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5" name="object 33" descr="object 33"/>
            <p:cNvPicPr>
              <a:picLocks noChangeAspect="1"/>
            </p:cNvPicPr>
            <p:nvPr/>
          </p:nvPicPr>
          <p:blipFill>
            <a:blip r:embed="rId30">
              <a:extLst/>
            </a:blip>
            <a:stretch>
              <a:fillRect/>
            </a:stretch>
          </p:blipFill>
          <p:spPr>
            <a:xfrm>
              <a:off x="10359364" y="3519868"/>
              <a:ext cx="772796" cy="3503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6" name="object 34" descr="object 34"/>
            <p:cNvPicPr>
              <a:picLocks noChangeAspect="1"/>
            </p:cNvPicPr>
            <p:nvPr/>
          </p:nvPicPr>
          <p:blipFill>
            <a:blip r:embed="rId31">
              <a:extLst/>
            </a:blip>
            <a:stretch>
              <a:fillRect/>
            </a:stretch>
          </p:blipFill>
          <p:spPr>
            <a:xfrm>
              <a:off x="9243161" y="4125683"/>
              <a:ext cx="780314" cy="2889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7" name="object 35" descr="object 35"/>
            <p:cNvPicPr>
              <a:picLocks noChangeAspect="1"/>
            </p:cNvPicPr>
            <p:nvPr/>
          </p:nvPicPr>
          <p:blipFill>
            <a:blip r:embed="rId32">
              <a:extLst/>
            </a:blip>
            <a:stretch>
              <a:fillRect/>
            </a:stretch>
          </p:blipFill>
          <p:spPr>
            <a:xfrm>
              <a:off x="9204934" y="3539376"/>
              <a:ext cx="843035" cy="29302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8" name="object 36" descr="object 36"/>
            <p:cNvPicPr>
              <a:picLocks noChangeAspect="1"/>
            </p:cNvPicPr>
            <p:nvPr/>
          </p:nvPicPr>
          <p:blipFill>
            <a:blip r:embed="rId33">
              <a:extLst/>
            </a:blip>
            <a:stretch>
              <a:fillRect/>
            </a:stretch>
          </p:blipFill>
          <p:spPr>
            <a:xfrm>
              <a:off x="9488652" y="2108809"/>
              <a:ext cx="1346454" cy="1763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09" name="object 37" descr="object 37"/>
            <p:cNvPicPr>
              <a:picLocks noChangeAspect="1"/>
            </p:cNvPicPr>
            <p:nvPr/>
          </p:nvPicPr>
          <p:blipFill>
            <a:blip r:embed="rId34">
              <a:extLst/>
            </a:blip>
            <a:stretch>
              <a:fillRect/>
            </a:stretch>
          </p:blipFill>
          <p:spPr>
            <a:xfrm>
              <a:off x="7391177" y="1606943"/>
              <a:ext cx="933425" cy="3875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0" name="object 38" descr="object 38"/>
            <p:cNvPicPr>
              <a:picLocks noChangeAspect="1"/>
            </p:cNvPicPr>
            <p:nvPr/>
          </p:nvPicPr>
          <p:blipFill>
            <a:blip r:embed="rId35">
              <a:extLst/>
            </a:blip>
            <a:stretch>
              <a:fillRect/>
            </a:stretch>
          </p:blipFill>
          <p:spPr>
            <a:xfrm>
              <a:off x="8037052" y="673864"/>
              <a:ext cx="582932" cy="5252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1" name="object 39" descr="object 39"/>
            <p:cNvPicPr>
              <a:picLocks noChangeAspect="1"/>
            </p:cNvPicPr>
            <p:nvPr/>
          </p:nvPicPr>
          <p:blipFill>
            <a:blip r:embed="rId36">
              <a:extLst/>
            </a:blip>
            <a:stretch>
              <a:fillRect/>
            </a:stretch>
          </p:blipFill>
          <p:spPr>
            <a:xfrm>
              <a:off x="7231989" y="4109566"/>
              <a:ext cx="1267930" cy="32120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2" name="object 40" descr="object 40"/>
            <p:cNvPicPr>
              <a:picLocks noChangeAspect="1"/>
            </p:cNvPicPr>
            <p:nvPr/>
          </p:nvPicPr>
          <p:blipFill>
            <a:blip r:embed="rId37">
              <a:extLst/>
            </a:blip>
            <a:stretch>
              <a:fillRect/>
            </a:stretch>
          </p:blipFill>
          <p:spPr>
            <a:xfrm>
              <a:off x="7486497" y="3329635"/>
              <a:ext cx="758952" cy="3420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3" name="object 41" descr="object 41"/>
            <p:cNvPicPr>
              <a:picLocks noChangeAspect="1"/>
            </p:cNvPicPr>
            <p:nvPr/>
          </p:nvPicPr>
          <p:blipFill>
            <a:blip r:embed="rId38">
              <a:extLst/>
            </a:blip>
            <a:stretch>
              <a:fillRect/>
            </a:stretch>
          </p:blipFill>
          <p:spPr>
            <a:xfrm>
              <a:off x="7549617" y="2305278"/>
              <a:ext cx="618025" cy="6180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4" name="object 42" descr="object 42"/>
            <p:cNvPicPr>
              <a:picLocks noChangeAspect="1"/>
            </p:cNvPicPr>
            <p:nvPr/>
          </p:nvPicPr>
          <p:blipFill>
            <a:blip r:embed="rId39">
              <a:extLst/>
            </a:blip>
            <a:stretch>
              <a:fillRect/>
            </a:stretch>
          </p:blipFill>
          <p:spPr>
            <a:xfrm>
              <a:off x="7153249" y="600044"/>
              <a:ext cx="731559" cy="6600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5" name="object 43" descr="object 43"/>
            <p:cNvPicPr>
              <a:picLocks noChangeAspect="1"/>
            </p:cNvPicPr>
            <p:nvPr/>
          </p:nvPicPr>
          <p:blipFill>
            <a:blip r:embed="rId40">
              <a:extLst/>
            </a:blip>
            <a:stretch>
              <a:fillRect/>
            </a:stretch>
          </p:blipFill>
          <p:spPr>
            <a:xfrm>
              <a:off x="1467034" y="2039137"/>
              <a:ext cx="887369" cy="2356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6" name="object 44" descr="object 44"/>
            <p:cNvPicPr>
              <a:picLocks noChangeAspect="1"/>
            </p:cNvPicPr>
            <p:nvPr/>
          </p:nvPicPr>
          <p:blipFill>
            <a:blip r:embed="rId41">
              <a:extLst/>
            </a:blip>
            <a:stretch>
              <a:fillRect/>
            </a:stretch>
          </p:blipFill>
          <p:spPr>
            <a:xfrm>
              <a:off x="1542897" y="3474770"/>
              <a:ext cx="731597" cy="24925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7" name="object 45" descr="object 45"/>
            <p:cNvPicPr>
              <a:picLocks noChangeAspect="1"/>
            </p:cNvPicPr>
            <p:nvPr/>
          </p:nvPicPr>
          <p:blipFill>
            <a:blip r:embed="rId42">
              <a:extLst/>
            </a:blip>
            <a:stretch>
              <a:fillRect/>
            </a:stretch>
          </p:blipFill>
          <p:spPr>
            <a:xfrm>
              <a:off x="376504" y="1995728"/>
              <a:ext cx="855628" cy="3036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8" name="object 46" descr="object 46"/>
            <p:cNvPicPr>
              <a:picLocks noChangeAspect="1"/>
            </p:cNvPicPr>
            <p:nvPr/>
          </p:nvPicPr>
          <p:blipFill>
            <a:blip r:embed="rId43">
              <a:extLst/>
            </a:blip>
            <a:stretch>
              <a:fillRect/>
            </a:stretch>
          </p:blipFill>
          <p:spPr>
            <a:xfrm>
              <a:off x="333718" y="2621045"/>
              <a:ext cx="924881" cy="4040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19" name="object 47" descr="object 47"/>
            <p:cNvPicPr>
              <a:picLocks noChangeAspect="1"/>
            </p:cNvPicPr>
            <p:nvPr/>
          </p:nvPicPr>
          <p:blipFill>
            <a:blip r:embed="rId44">
              <a:extLst/>
            </a:blip>
            <a:stretch>
              <a:fillRect/>
            </a:stretch>
          </p:blipFill>
          <p:spPr>
            <a:xfrm>
              <a:off x="414223" y="3448518"/>
              <a:ext cx="792773" cy="2926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0" name="object 48" descr="object 48"/>
            <p:cNvPicPr>
              <a:picLocks noChangeAspect="1"/>
            </p:cNvPicPr>
            <p:nvPr/>
          </p:nvPicPr>
          <p:blipFill>
            <a:blip r:embed="rId45">
              <a:extLst/>
            </a:blip>
            <a:stretch>
              <a:fillRect/>
            </a:stretch>
          </p:blipFill>
          <p:spPr>
            <a:xfrm>
              <a:off x="549821" y="3986276"/>
              <a:ext cx="549016" cy="3818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1" name="object 49" descr="object 49"/>
            <p:cNvPicPr>
              <a:picLocks noChangeAspect="1"/>
            </p:cNvPicPr>
            <p:nvPr/>
          </p:nvPicPr>
          <p:blipFill>
            <a:blip r:embed="rId46">
              <a:extLst/>
            </a:blip>
            <a:stretch>
              <a:fillRect/>
            </a:stretch>
          </p:blipFill>
          <p:spPr>
            <a:xfrm>
              <a:off x="1523572" y="2534446"/>
              <a:ext cx="770210" cy="52448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2" name="object 50" descr="object 50"/>
            <p:cNvPicPr>
              <a:picLocks noChangeAspect="1"/>
            </p:cNvPicPr>
            <p:nvPr/>
          </p:nvPicPr>
          <p:blipFill>
            <a:blip r:embed="rId47">
              <a:extLst/>
            </a:blip>
            <a:stretch>
              <a:fillRect/>
            </a:stretch>
          </p:blipFill>
          <p:spPr>
            <a:xfrm>
              <a:off x="1470634" y="3997807"/>
              <a:ext cx="876123" cy="3703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3" name="object 51" descr="object 51"/>
            <p:cNvPicPr>
              <a:picLocks noChangeAspect="1"/>
            </p:cNvPicPr>
            <p:nvPr/>
          </p:nvPicPr>
          <p:blipFill>
            <a:blip r:embed="rId48">
              <a:extLst/>
            </a:blip>
            <a:stretch>
              <a:fillRect/>
            </a:stretch>
          </p:blipFill>
          <p:spPr>
            <a:xfrm>
              <a:off x="1374495" y="805853"/>
              <a:ext cx="1068426" cy="26074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4" name="object 52" descr="object 52"/>
            <p:cNvPicPr>
              <a:picLocks noChangeAspect="1"/>
            </p:cNvPicPr>
            <p:nvPr/>
          </p:nvPicPr>
          <p:blipFill>
            <a:blip r:embed="rId49">
              <a:extLst/>
            </a:blip>
            <a:stretch>
              <a:fillRect/>
            </a:stretch>
          </p:blipFill>
          <p:spPr>
            <a:xfrm>
              <a:off x="1700123" y="1363120"/>
              <a:ext cx="385080" cy="3899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5" name="object 53" descr="object 53"/>
            <p:cNvPicPr>
              <a:picLocks noChangeAspect="1"/>
            </p:cNvPicPr>
            <p:nvPr/>
          </p:nvPicPr>
          <p:blipFill>
            <a:blip r:embed="rId50">
              <a:extLst/>
            </a:blip>
            <a:stretch>
              <a:fillRect/>
            </a:stretch>
          </p:blipFill>
          <p:spPr>
            <a:xfrm>
              <a:off x="393960" y="714197"/>
              <a:ext cx="837458" cy="4400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6" name="object 54" descr="object 54"/>
            <p:cNvPicPr>
              <a:picLocks noChangeAspect="1"/>
            </p:cNvPicPr>
            <p:nvPr/>
          </p:nvPicPr>
          <p:blipFill>
            <a:blip r:embed="rId51">
              <a:extLst/>
            </a:blip>
            <a:stretch>
              <a:fillRect/>
            </a:stretch>
          </p:blipFill>
          <p:spPr>
            <a:xfrm>
              <a:off x="527825" y="1302359"/>
              <a:ext cx="565570" cy="4609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28" name="object 55"/>
          <p:cNvSpPr txBox="1"/>
          <p:nvPr/>
        </p:nvSpPr>
        <p:spPr>
          <a:xfrm>
            <a:off x="1092808" y="1220722"/>
            <a:ext cx="145923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Telecom</a:t>
            </a:r>
            <a:r>
              <a:rPr spc="25"/>
              <a:t> </a:t>
            </a:r>
            <a:r>
              <a:rPr spc="-10"/>
              <a:t>operators</a:t>
            </a:r>
          </a:p>
        </p:txBody>
      </p:sp>
      <p:sp>
        <p:nvSpPr>
          <p:cNvPr id="429" name="object 60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52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52" invalidUrl="" action="" tgtFrame="" tooltip="" history="1" highlightClick="0" endSnd="0"/>
              </a:rPr>
              <a:t>ltd.com</a:t>
            </a:r>
          </a:p>
        </p:txBody>
      </p:sp>
      <p:sp>
        <p:nvSpPr>
          <p:cNvPr id="430" name="object 56"/>
          <p:cNvSpPr txBox="1"/>
          <p:nvPr/>
        </p:nvSpPr>
        <p:spPr>
          <a:xfrm>
            <a:off x="3692144" y="1220722"/>
            <a:ext cx="99568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0"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Government</a:t>
            </a:r>
          </a:p>
        </p:txBody>
      </p:sp>
      <p:sp>
        <p:nvSpPr>
          <p:cNvPr id="431" name="object 57"/>
          <p:cNvSpPr txBox="1"/>
          <p:nvPr/>
        </p:nvSpPr>
        <p:spPr>
          <a:xfrm>
            <a:off x="5798565" y="1220722"/>
            <a:ext cx="1020445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Public</a:t>
            </a:r>
            <a:r>
              <a:rPr spc="180"/>
              <a:t> </a:t>
            </a:r>
            <a:r>
              <a:rPr spc="-10"/>
              <a:t>sector</a:t>
            </a:r>
          </a:p>
        </p:txBody>
      </p:sp>
      <p:sp>
        <p:nvSpPr>
          <p:cNvPr id="432" name="object 58"/>
          <p:cNvSpPr txBox="1"/>
          <p:nvPr/>
        </p:nvSpPr>
        <p:spPr>
          <a:xfrm>
            <a:off x="7906004" y="1220722"/>
            <a:ext cx="86614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0"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Healthcare</a:t>
            </a:r>
          </a:p>
        </p:txBody>
      </p:sp>
      <p:sp>
        <p:nvSpPr>
          <p:cNvPr id="433" name="object 59"/>
          <p:cNvSpPr txBox="1"/>
          <p:nvPr/>
        </p:nvSpPr>
        <p:spPr>
          <a:xfrm>
            <a:off x="9783571" y="1220722"/>
            <a:ext cx="162306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Financial</a:t>
            </a:r>
            <a:r>
              <a:rPr spc="50"/>
              <a:t> </a:t>
            </a:r>
            <a:r>
              <a:rPr spc="-10"/>
              <a:t>institutions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object 51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pic>
        <p:nvPicPr>
          <p:cNvPr id="436" name="object 2" descr="objec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7736" y="329565"/>
            <a:ext cx="149466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437" name="object 3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>
            <a:lvl1pPr indent="12700">
              <a:defRPr b="1" spc="-200" sz="3400"/>
            </a:lvl1pPr>
          </a:lstStyle>
          <a:p>
            <a:pPr/>
            <a:r>
              <a:t>Our clients</a:t>
            </a:r>
          </a:p>
        </p:txBody>
      </p:sp>
      <p:grpSp>
        <p:nvGrpSpPr>
          <p:cNvPr id="480" name="object 4"/>
          <p:cNvGrpSpPr/>
          <p:nvPr/>
        </p:nvGrpSpPr>
        <p:grpSpPr>
          <a:xfrm>
            <a:off x="432967" y="1152143"/>
            <a:ext cx="11326089" cy="4611118"/>
            <a:chOff x="0" y="0"/>
            <a:chExt cx="11326088" cy="4611116"/>
          </a:xfrm>
        </p:grpSpPr>
        <p:grpSp>
          <p:nvGrpSpPr>
            <p:cNvPr id="440" name="object 5"/>
            <p:cNvGrpSpPr/>
            <p:nvPr/>
          </p:nvGrpSpPr>
          <p:grpSpPr>
            <a:xfrm>
              <a:off x="0" y="-1"/>
              <a:ext cx="11326089" cy="4611118"/>
              <a:chOff x="0" y="0"/>
              <a:chExt cx="11326088" cy="4611116"/>
            </a:xfrm>
          </p:grpSpPr>
          <p:sp>
            <p:nvSpPr>
              <p:cNvPr id="438" name="Line"/>
              <p:cNvSpPr/>
              <p:nvPr/>
            </p:nvSpPr>
            <p:spPr>
              <a:xfrm flipH="1" flipV="1">
                <a:off x="2765780" y="-1"/>
                <a:ext cx="12955" cy="4611118"/>
              </a:xfrm>
              <a:prstGeom prst="line">
                <a:avLst/>
              </a:prstGeom>
              <a:noFill/>
              <a:ln w="6350" cap="flat">
                <a:solidFill>
                  <a:srgbClr val="C0C0C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9" name="Shape"/>
              <p:cNvSpPr/>
              <p:nvPr/>
            </p:nvSpPr>
            <p:spPr>
              <a:xfrm>
                <a:off x="0" y="0"/>
                <a:ext cx="11326089" cy="45537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9707" y="21600"/>
                    </a:moveTo>
                    <a:lnTo>
                      <a:pt x="9707" y="0"/>
                    </a:lnTo>
                    <a:moveTo>
                      <a:pt x="13679" y="21600"/>
                    </a:moveTo>
                    <a:lnTo>
                      <a:pt x="13679" y="0"/>
                    </a:lnTo>
                    <a:moveTo>
                      <a:pt x="17513" y="21600"/>
                    </a:moveTo>
                    <a:lnTo>
                      <a:pt x="17513" y="0"/>
                    </a:lnTo>
                    <a:moveTo>
                      <a:pt x="0" y="1961"/>
                    </a:moveTo>
                    <a:lnTo>
                      <a:pt x="21600" y="1961"/>
                    </a:lnTo>
                  </a:path>
                </a:pathLst>
              </a:custGeom>
              <a:noFill/>
              <a:ln w="6350" cap="flat">
                <a:solidFill>
                  <a:srgbClr val="C0C0C0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  <p:pic>
          <p:nvPicPr>
            <p:cNvPr id="441" name="object 6" descr="object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548358" y="2306459"/>
              <a:ext cx="986168" cy="4978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2" name="object 7" descr="object 7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8979" y="1495844"/>
              <a:ext cx="1140880" cy="45754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3" name="object 8" descr="object 8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749884"/>
              <a:ext cx="1258837" cy="3606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4" name="object 9" descr="object 9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335252" y="749858"/>
              <a:ext cx="1412368" cy="33916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5" name="object 10" descr="object 10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503719" y="1423415"/>
              <a:ext cx="1105611" cy="56479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6" name="object 11" descr="object 11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4714" y="2410269"/>
              <a:ext cx="1209422" cy="2902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7" name="object 12" descr="object 12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02359" y="3226737"/>
              <a:ext cx="1077035" cy="38274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8" name="object 13" descr="object 13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425169" y="3087331"/>
              <a:ext cx="1232561" cy="6786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9" name="object 14" descr="object 14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4169465" y="1469696"/>
              <a:ext cx="698911" cy="5139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0" name="object 15" descr="object 15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2926182" y="3715549"/>
              <a:ext cx="888543" cy="2890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1" name="object 16" descr="object 16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4032098" y="749833"/>
              <a:ext cx="973570" cy="3503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2" name="object 17" descr="object 17"/>
            <p:cNvPicPr>
              <a:picLocks noChangeAspect="1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2934445" y="3168536"/>
              <a:ext cx="868567" cy="21883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3" name="object 18" descr="object 18"/>
            <p:cNvPicPr>
              <a:picLocks noChangeAspect="1"/>
            </p:cNvPicPr>
            <p:nvPr/>
          </p:nvPicPr>
          <p:blipFill>
            <a:blip r:embed="rId15">
              <a:extLst/>
            </a:blip>
            <a:stretch>
              <a:fillRect/>
            </a:stretch>
          </p:blipFill>
          <p:spPr>
            <a:xfrm>
              <a:off x="2951454" y="749947"/>
              <a:ext cx="908216" cy="5180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4" name="object 19" descr="object 19"/>
            <p:cNvPicPr>
              <a:picLocks noChangeAspect="1"/>
            </p:cNvPicPr>
            <p:nvPr/>
          </p:nvPicPr>
          <p:blipFill>
            <a:blip r:embed="rId16">
              <a:extLst/>
            </a:blip>
            <a:stretch>
              <a:fillRect/>
            </a:stretch>
          </p:blipFill>
          <p:spPr>
            <a:xfrm>
              <a:off x="4049369" y="3719131"/>
              <a:ext cx="939165" cy="28175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5" name="object 20" descr="object 20"/>
            <p:cNvPicPr>
              <a:picLocks noChangeAspect="1"/>
            </p:cNvPicPr>
            <p:nvPr/>
          </p:nvPicPr>
          <p:blipFill>
            <a:blip r:embed="rId17">
              <a:extLst/>
            </a:blip>
            <a:stretch>
              <a:fillRect/>
            </a:stretch>
          </p:blipFill>
          <p:spPr>
            <a:xfrm>
              <a:off x="3869918" y="2186254"/>
              <a:ext cx="1128713" cy="5695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6" name="object 21" descr="object 21"/>
            <p:cNvPicPr>
              <a:picLocks noChangeAspect="1"/>
            </p:cNvPicPr>
            <p:nvPr/>
          </p:nvPicPr>
          <p:blipFill>
            <a:blip r:embed="rId18">
              <a:extLst/>
            </a:blip>
            <a:stretch>
              <a:fillRect/>
            </a:stretch>
          </p:blipFill>
          <p:spPr>
            <a:xfrm>
              <a:off x="2902432" y="2076627"/>
              <a:ext cx="936029" cy="788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7" name="object 22" descr="object 22"/>
            <p:cNvPicPr>
              <a:picLocks noChangeAspect="1"/>
            </p:cNvPicPr>
            <p:nvPr/>
          </p:nvPicPr>
          <p:blipFill>
            <a:blip r:embed="rId19">
              <a:extLst/>
            </a:blip>
            <a:stretch>
              <a:fillRect/>
            </a:stretch>
          </p:blipFill>
          <p:spPr>
            <a:xfrm>
              <a:off x="4034130" y="3172256"/>
              <a:ext cx="944264" cy="22524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8" name="object 23" descr="object 23"/>
            <p:cNvPicPr>
              <a:picLocks noChangeAspect="1"/>
            </p:cNvPicPr>
            <p:nvPr/>
          </p:nvPicPr>
          <p:blipFill>
            <a:blip r:embed="rId20">
              <a:extLst/>
            </a:blip>
            <a:stretch>
              <a:fillRect/>
            </a:stretch>
          </p:blipFill>
          <p:spPr>
            <a:xfrm>
              <a:off x="2836520" y="1609217"/>
              <a:ext cx="1128916" cy="2346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59" name="object 24" descr="object 24"/>
            <p:cNvPicPr>
              <a:picLocks noChangeAspect="1"/>
            </p:cNvPicPr>
            <p:nvPr/>
          </p:nvPicPr>
          <p:blipFill>
            <a:blip r:embed="rId21">
              <a:extLst/>
            </a:blip>
            <a:stretch>
              <a:fillRect/>
            </a:stretch>
          </p:blipFill>
          <p:spPr>
            <a:xfrm>
              <a:off x="5229199" y="1347228"/>
              <a:ext cx="916725" cy="3793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0" name="object 25" descr="object 25"/>
            <p:cNvPicPr>
              <a:picLocks noChangeAspect="1"/>
            </p:cNvPicPr>
            <p:nvPr/>
          </p:nvPicPr>
          <p:blipFill>
            <a:blip r:embed="rId22">
              <a:extLst/>
            </a:blip>
            <a:stretch>
              <a:fillRect/>
            </a:stretch>
          </p:blipFill>
          <p:spPr>
            <a:xfrm>
              <a:off x="5270856" y="3109074"/>
              <a:ext cx="833387" cy="4668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1" name="object 26" descr="object 26"/>
            <p:cNvPicPr>
              <a:picLocks noChangeAspect="1"/>
            </p:cNvPicPr>
            <p:nvPr/>
          </p:nvPicPr>
          <p:blipFill>
            <a:blip r:embed="rId23">
              <a:extLst/>
            </a:blip>
            <a:stretch>
              <a:fillRect/>
            </a:stretch>
          </p:blipFill>
          <p:spPr>
            <a:xfrm>
              <a:off x="6291681" y="2440317"/>
              <a:ext cx="730504" cy="43966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2" name="object 27" descr="object 27"/>
            <p:cNvPicPr>
              <a:picLocks noChangeAspect="1"/>
            </p:cNvPicPr>
            <p:nvPr/>
          </p:nvPicPr>
          <p:blipFill>
            <a:blip r:embed="rId24">
              <a:extLst/>
            </a:blip>
            <a:stretch>
              <a:fillRect/>
            </a:stretch>
          </p:blipFill>
          <p:spPr>
            <a:xfrm>
              <a:off x="6271339" y="1298981"/>
              <a:ext cx="804381" cy="4616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3" name="object 28" descr="object 28"/>
            <p:cNvPicPr>
              <a:picLocks noChangeAspect="1"/>
            </p:cNvPicPr>
            <p:nvPr/>
          </p:nvPicPr>
          <p:blipFill>
            <a:blip r:embed="rId25">
              <a:extLst/>
            </a:blip>
            <a:stretch>
              <a:fillRect/>
            </a:stretch>
          </p:blipFill>
          <p:spPr>
            <a:xfrm>
              <a:off x="6261287" y="3118422"/>
              <a:ext cx="791319" cy="3890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4" name="object 29" descr="object 29"/>
            <p:cNvPicPr>
              <a:picLocks noChangeAspect="1"/>
            </p:cNvPicPr>
            <p:nvPr/>
          </p:nvPicPr>
          <p:blipFill>
            <a:blip r:embed="rId26">
              <a:extLst/>
            </a:blip>
            <a:stretch>
              <a:fillRect/>
            </a:stretch>
          </p:blipFill>
          <p:spPr>
            <a:xfrm>
              <a:off x="5433035" y="2000751"/>
              <a:ext cx="1360399" cy="2545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5" name="object 30" descr="object 30"/>
            <p:cNvPicPr>
              <a:picLocks noChangeAspect="1"/>
            </p:cNvPicPr>
            <p:nvPr/>
          </p:nvPicPr>
          <p:blipFill>
            <a:blip r:embed="rId27">
              <a:extLst/>
            </a:blip>
            <a:stretch>
              <a:fillRect/>
            </a:stretch>
          </p:blipFill>
          <p:spPr>
            <a:xfrm>
              <a:off x="6386640" y="3746309"/>
              <a:ext cx="681050" cy="5892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6" name="object 31" descr="object 31"/>
            <p:cNvPicPr>
              <a:picLocks noChangeAspect="1"/>
            </p:cNvPicPr>
            <p:nvPr/>
          </p:nvPicPr>
          <p:blipFill>
            <a:blip r:embed="rId28">
              <a:extLst/>
            </a:blip>
            <a:stretch>
              <a:fillRect/>
            </a:stretch>
          </p:blipFill>
          <p:spPr>
            <a:xfrm>
              <a:off x="5326387" y="791582"/>
              <a:ext cx="1510105" cy="30994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7" name="object 32" descr="object 32"/>
            <p:cNvPicPr>
              <a:picLocks noChangeAspect="1"/>
            </p:cNvPicPr>
            <p:nvPr/>
          </p:nvPicPr>
          <p:blipFill>
            <a:blip r:embed="rId29">
              <a:extLst/>
            </a:blip>
            <a:stretch>
              <a:fillRect/>
            </a:stretch>
          </p:blipFill>
          <p:spPr>
            <a:xfrm>
              <a:off x="5248219" y="3863111"/>
              <a:ext cx="1023461" cy="3555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8" name="object 33" descr="object 33"/>
            <p:cNvPicPr>
              <a:picLocks noChangeAspect="1"/>
            </p:cNvPicPr>
            <p:nvPr/>
          </p:nvPicPr>
          <p:blipFill>
            <a:blip r:embed="rId30">
              <a:extLst/>
            </a:blip>
            <a:stretch>
              <a:fillRect/>
            </a:stretch>
          </p:blipFill>
          <p:spPr>
            <a:xfrm>
              <a:off x="5230597" y="2460193"/>
              <a:ext cx="913943" cy="39984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69" name="object 34" descr="object 34"/>
            <p:cNvPicPr>
              <a:picLocks noChangeAspect="1"/>
            </p:cNvPicPr>
            <p:nvPr/>
          </p:nvPicPr>
          <p:blipFill>
            <a:blip r:embed="rId31">
              <a:extLst/>
            </a:blip>
            <a:stretch>
              <a:fillRect/>
            </a:stretch>
          </p:blipFill>
          <p:spPr>
            <a:xfrm>
              <a:off x="7461854" y="789690"/>
              <a:ext cx="582257" cy="4231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0" name="object 35" descr="object 35"/>
            <p:cNvPicPr>
              <a:picLocks noChangeAspect="1"/>
            </p:cNvPicPr>
            <p:nvPr/>
          </p:nvPicPr>
          <p:blipFill>
            <a:blip r:embed="rId32">
              <a:extLst/>
            </a:blip>
            <a:stretch>
              <a:fillRect/>
            </a:stretch>
          </p:blipFill>
          <p:spPr>
            <a:xfrm>
              <a:off x="7311775" y="2274274"/>
              <a:ext cx="704410" cy="2377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1" name="object 36" descr="object 36"/>
            <p:cNvPicPr>
              <a:picLocks noChangeAspect="1"/>
            </p:cNvPicPr>
            <p:nvPr/>
          </p:nvPicPr>
          <p:blipFill>
            <a:blip r:embed="rId33">
              <a:extLst/>
            </a:blip>
            <a:stretch>
              <a:fillRect/>
            </a:stretch>
          </p:blipFill>
          <p:spPr>
            <a:xfrm>
              <a:off x="7423251" y="1542122"/>
              <a:ext cx="1502919" cy="4310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2" name="object 37" descr="object 37"/>
            <p:cNvPicPr>
              <a:picLocks noChangeAspect="1"/>
            </p:cNvPicPr>
            <p:nvPr/>
          </p:nvPicPr>
          <p:blipFill>
            <a:blip r:embed="rId34">
              <a:extLst/>
            </a:blip>
            <a:stretch>
              <a:fillRect/>
            </a:stretch>
          </p:blipFill>
          <p:spPr>
            <a:xfrm>
              <a:off x="8141085" y="2156801"/>
              <a:ext cx="926877" cy="4308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3" name="object 38" descr="object 38"/>
            <p:cNvPicPr>
              <a:picLocks noChangeAspect="1"/>
            </p:cNvPicPr>
            <p:nvPr/>
          </p:nvPicPr>
          <p:blipFill>
            <a:blip r:embed="rId35">
              <a:extLst/>
            </a:blip>
            <a:stretch>
              <a:fillRect/>
            </a:stretch>
          </p:blipFill>
          <p:spPr>
            <a:xfrm>
              <a:off x="7622634" y="2824577"/>
              <a:ext cx="1072522" cy="4290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4" name="object 39" descr="object 39"/>
            <p:cNvPicPr>
              <a:picLocks noChangeAspect="1"/>
            </p:cNvPicPr>
            <p:nvPr/>
          </p:nvPicPr>
          <p:blipFill>
            <a:blip r:embed="rId36">
              <a:extLst/>
            </a:blip>
            <a:stretch>
              <a:fillRect/>
            </a:stretch>
          </p:blipFill>
          <p:spPr>
            <a:xfrm>
              <a:off x="8155914" y="749896"/>
              <a:ext cx="792212" cy="5941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5" name="object 40" descr="object 40"/>
            <p:cNvPicPr>
              <a:picLocks noChangeAspect="1"/>
            </p:cNvPicPr>
            <p:nvPr/>
          </p:nvPicPr>
          <p:blipFill>
            <a:blip r:embed="rId37">
              <a:extLst/>
            </a:blip>
            <a:stretch>
              <a:fillRect/>
            </a:stretch>
          </p:blipFill>
          <p:spPr>
            <a:xfrm>
              <a:off x="9690578" y="1723061"/>
              <a:ext cx="1215021" cy="47789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6" name="object 41" descr="object 41"/>
            <p:cNvPicPr>
              <a:picLocks noChangeAspect="1"/>
            </p:cNvPicPr>
            <p:nvPr/>
          </p:nvPicPr>
          <p:blipFill>
            <a:blip r:embed="rId38">
              <a:extLst/>
            </a:blip>
            <a:stretch>
              <a:fillRect/>
            </a:stretch>
          </p:blipFill>
          <p:spPr>
            <a:xfrm>
              <a:off x="9640163" y="2998216"/>
              <a:ext cx="1348995" cy="6395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7" name="object 42" descr="object 42"/>
            <p:cNvPicPr>
              <a:picLocks noChangeAspect="1"/>
            </p:cNvPicPr>
            <p:nvPr/>
          </p:nvPicPr>
          <p:blipFill>
            <a:blip r:embed="rId39">
              <a:extLst/>
            </a:blip>
            <a:stretch>
              <a:fillRect/>
            </a:stretch>
          </p:blipFill>
          <p:spPr>
            <a:xfrm>
              <a:off x="9658071" y="2417038"/>
              <a:ext cx="1313053" cy="4314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8" name="object 43" descr="object 43"/>
            <p:cNvPicPr>
              <a:picLocks noChangeAspect="1"/>
            </p:cNvPicPr>
            <p:nvPr/>
          </p:nvPicPr>
          <p:blipFill>
            <a:blip r:embed="rId40">
              <a:extLst/>
            </a:blip>
            <a:stretch>
              <a:fillRect/>
            </a:stretch>
          </p:blipFill>
          <p:spPr>
            <a:xfrm>
              <a:off x="9446730" y="763544"/>
              <a:ext cx="694088" cy="768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79" name="object 44" descr="object 44"/>
            <p:cNvPicPr>
              <a:picLocks noChangeAspect="1"/>
            </p:cNvPicPr>
            <p:nvPr/>
          </p:nvPicPr>
          <p:blipFill>
            <a:blip r:embed="rId41">
              <a:extLst/>
            </a:blip>
            <a:stretch>
              <a:fillRect/>
            </a:stretch>
          </p:blipFill>
          <p:spPr>
            <a:xfrm>
              <a:off x="10443820" y="749909"/>
              <a:ext cx="772821" cy="7728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81" name="object 45"/>
          <p:cNvSpPr txBox="1"/>
          <p:nvPr/>
        </p:nvSpPr>
        <p:spPr>
          <a:xfrm>
            <a:off x="1275969" y="1220722"/>
            <a:ext cx="108013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Energy</a:t>
            </a:r>
            <a:r>
              <a:rPr spc="-75"/>
              <a:t> </a:t>
            </a:r>
            <a:r>
              <a:rPr spc="-10"/>
              <a:t>sector</a:t>
            </a:r>
          </a:p>
        </p:txBody>
      </p:sp>
      <p:sp>
        <p:nvSpPr>
          <p:cNvPr id="482" name="object 50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2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2" invalidUrl="" action="" tgtFrame="" tooltip="" history="1" highlightClick="0" endSnd="0"/>
              </a:rPr>
              <a:t>ltd.com</a:t>
            </a:r>
          </a:p>
        </p:txBody>
      </p:sp>
      <p:sp>
        <p:nvSpPr>
          <p:cNvPr id="483" name="object 46"/>
          <p:cNvSpPr txBox="1"/>
          <p:nvPr/>
        </p:nvSpPr>
        <p:spPr>
          <a:xfrm>
            <a:off x="3817746" y="1220722"/>
            <a:ext cx="107378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Private</a:t>
            </a:r>
            <a:r>
              <a:rPr spc="-75"/>
              <a:t> </a:t>
            </a:r>
            <a:r>
              <a:rPr spc="-10"/>
              <a:t>sector</a:t>
            </a:r>
          </a:p>
        </p:txBody>
      </p:sp>
      <p:sp>
        <p:nvSpPr>
          <p:cNvPr id="484" name="object 47"/>
          <p:cNvSpPr txBox="1"/>
          <p:nvPr/>
        </p:nvSpPr>
        <p:spPr>
          <a:xfrm>
            <a:off x="5985128" y="1220722"/>
            <a:ext cx="1156971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0"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Transportation</a:t>
            </a:r>
          </a:p>
        </p:txBody>
      </p:sp>
      <p:sp>
        <p:nvSpPr>
          <p:cNvPr id="485" name="object 48"/>
          <p:cNvSpPr txBox="1"/>
          <p:nvPr/>
        </p:nvSpPr>
        <p:spPr>
          <a:xfrm>
            <a:off x="8381238" y="1220722"/>
            <a:ext cx="461010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0"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Retail</a:t>
            </a:r>
          </a:p>
        </p:txBody>
      </p:sp>
      <p:sp>
        <p:nvSpPr>
          <p:cNvPr id="486" name="object 49"/>
          <p:cNvSpPr txBox="1"/>
          <p:nvPr/>
        </p:nvSpPr>
        <p:spPr>
          <a:xfrm>
            <a:off x="10283190" y="1220722"/>
            <a:ext cx="810896" cy="190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0" sz="12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Education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object 7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491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489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90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92" name="object 5"/>
          <p:cNvSpPr txBox="1"/>
          <p:nvPr/>
        </p:nvSpPr>
        <p:spPr>
          <a:xfrm>
            <a:off x="595984" y="3380911"/>
            <a:ext cx="7066917" cy="139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3100"/>
              </a:spcBef>
              <a:defRPr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Selected</a:t>
            </a:r>
            <a:r>
              <a:rPr spc="-220"/>
              <a:t> </a:t>
            </a:r>
            <a:r>
              <a:rPr spc="-10"/>
              <a:t>references</a:t>
            </a:r>
          </a:p>
          <a:p>
            <a:pPr indent="12700">
              <a:spcBef>
                <a:spcPts val="1300"/>
              </a:spcBef>
              <a:defRPr sz="2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Western</a:t>
            </a:r>
            <a:r>
              <a:rPr spc="-130"/>
              <a:t> </a:t>
            </a:r>
            <a:r>
              <a:rPr spc="-45"/>
              <a:t>Balkans,</a:t>
            </a:r>
            <a:r>
              <a:rPr spc="-110"/>
              <a:t> </a:t>
            </a:r>
            <a:r>
              <a:rPr spc="-65"/>
              <a:t>EU,</a:t>
            </a:r>
            <a:r>
              <a:rPr spc="-125"/>
              <a:t> </a:t>
            </a:r>
            <a:r>
              <a:rPr spc="80"/>
              <a:t>Middle</a:t>
            </a:r>
            <a:r>
              <a:rPr spc="-135"/>
              <a:t> </a:t>
            </a:r>
            <a:r>
              <a:rPr spc="-20"/>
              <a:t>East</a:t>
            </a:r>
          </a:p>
        </p:txBody>
      </p:sp>
      <p:sp>
        <p:nvSpPr>
          <p:cNvPr id="493" name="object 6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498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49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9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99" name="object 5"/>
          <p:cNvSpPr txBox="1"/>
          <p:nvPr/>
        </p:nvSpPr>
        <p:spPr>
          <a:xfrm>
            <a:off x="434745" y="2927044"/>
            <a:ext cx="5641342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75"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Financial</a:t>
            </a:r>
            <a:r>
              <a:rPr spc="-505"/>
              <a:t> </a:t>
            </a:r>
            <a:r>
              <a:rPr spc="-10"/>
              <a:t>sector</a:t>
            </a:r>
          </a:p>
        </p:txBody>
      </p:sp>
      <p:sp>
        <p:nvSpPr>
          <p:cNvPr id="500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501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506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504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05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07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08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09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NATIONAL</a:t>
            </a:r>
            <a:r>
              <a:rPr spc="-200"/>
              <a:t> </a:t>
            </a:r>
            <a:r>
              <a:t>BANK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rPr spc="-100"/>
              <a:t>SERBIA</a:t>
            </a:r>
          </a:p>
        </p:txBody>
      </p:sp>
      <p:sp>
        <p:nvSpPr>
          <p:cNvPr id="510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511" name="object 8"/>
          <p:cNvSpPr txBox="1"/>
          <p:nvPr/>
        </p:nvSpPr>
        <p:spPr>
          <a:xfrm>
            <a:off x="511859" y="1129283"/>
            <a:ext cx="765873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04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Modernization</a:t>
            </a:r>
            <a:r>
              <a:rPr spc="-180"/>
              <a:t> </a:t>
            </a:r>
            <a:r>
              <a:rPr spc="-375"/>
              <a:t>&amp;</a:t>
            </a:r>
            <a:r>
              <a:rPr spc="-130"/>
              <a:t> </a:t>
            </a:r>
            <a:r>
              <a:rPr spc="-75"/>
              <a:t>protection</a:t>
            </a:r>
            <a:r>
              <a:rPr spc="-150"/>
              <a:t> </a:t>
            </a:r>
            <a:r>
              <a:rPr spc="-95"/>
              <a:t>of</a:t>
            </a:r>
            <a:r>
              <a:rPr spc="-135"/>
              <a:t> </a:t>
            </a:r>
            <a:r>
              <a:rPr spc="-254"/>
              <a:t>ICT</a:t>
            </a:r>
            <a:r>
              <a:rPr spc="-135"/>
              <a:t> </a:t>
            </a:r>
            <a:r>
              <a:rPr spc="-80"/>
              <a:t>systems</a:t>
            </a:r>
          </a:p>
        </p:txBody>
      </p:sp>
      <p:sp>
        <p:nvSpPr>
          <p:cNvPr id="512" name="object 9"/>
          <p:cNvSpPr txBox="1"/>
          <p:nvPr/>
        </p:nvSpPr>
        <p:spPr>
          <a:xfrm>
            <a:off x="6905369" y="2167763"/>
            <a:ext cx="4849497" cy="21857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175895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5"/>
              <a:t> </a:t>
            </a:r>
            <a:r>
              <a:t>of</a:t>
            </a:r>
            <a:r>
              <a:rPr spc="25"/>
              <a:t> </a:t>
            </a:r>
            <a:r>
              <a:t>Trend</a:t>
            </a:r>
            <a:r>
              <a:rPr spc="20"/>
              <a:t> </a:t>
            </a:r>
            <a:r>
              <a:t>Micro</a:t>
            </a:r>
            <a:r>
              <a:rPr spc="20"/>
              <a:t> </a:t>
            </a:r>
            <a:r>
              <a:t>Endpoint</a:t>
            </a:r>
            <a:r>
              <a:rPr spc="40"/>
              <a:t> </a:t>
            </a:r>
            <a:r>
              <a:rPr spc="-10"/>
              <a:t>security solution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35"/>
              <a:t> </a:t>
            </a:r>
            <a:r>
              <a:t>of</a:t>
            </a:r>
            <a:r>
              <a:rPr spc="-20"/>
              <a:t> </a:t>
            </a:r>
            <a:r>
              <a:t>Cisco</a:t>
            </a:r>
            <a:r>
              <a:rPr spc="-5"/>
              <a:t> </a:t>
            </a:r>
            <a:r>
              <a:rPr spc="-90"/>
              <a:t>&amp;</a:t>
            </a:r>
            <a:r>
              <a:rPr spc="-15"/>
              <a:t> </a:t>
            </a:r>
            <a:r>
              <a:t>Check</a:t>
            </a:r>
            <a:r>
              <a:rPr spc="-15"/>
              <a:t> </a:t>
            </a:r>
            <a:r>
              <a:t>Point</a:t>
            </a:r>
            <a:r>
              <a:rPr spc="-25"/>
              <a:t> </a:t>
            </a:r>
            <a:r>
              <a:t>solution</a:t>
            </a:r>
            <a:r>
              <a:rPr spc="-35"/>
              <a:t> </a:t>
            </a:r>
            <a:r>
              <a:rPr spc="-25"/>
              <a:t>for</a:t>
            </a:r>
          </a:p>
          <a:p>
            <a:pPr indent="241300">
              <a:lnSpc>
                <a:spcPts val="1500"/>
              </a:lnSpc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protection</a:t>
            </a:r>
            <a:r>
              <a:rPr spc="-104"/>
              <a:t> </a:t>
            </a:r>
            <a:r>
              <a:t>of</a:t>
            </a:r>
            <a:r>
              <a:rPr spc="-85"/>
              <a:t> </a:t>
            </a:r>
            <a:r>
              <a:rPr spc="-10"/>
              <a:t>Disaster</a:t>
            </a:r>
            <a:r>
              <a:rPr spc="-60"/>
              <a:t> </a:t>
            </a:r>
            <a:r>
              <a:rPr spc="-10"/>
              <a:t>Recovery</a:t>
            </a:r>
            <a:r>
              <a:rPr spc="-85"/>
              <a:t> </a:t>
            </a:r>
            <a:r>
              <a:rPr spc="-10"/>
              <a:t>location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50"/>
              <a:t> </a:t>
            </a:r>
            <a:r>
              <a:t>of</a:t>
            </a:r>
            <a:r>
              <a:rPr spc="-35"/>
              <a:t> </a:t>
            </a:r>
            <a:r>
              <a:t>IBM</a:t>
            </a:r>
            <a:r>
              <a:rPr spc="-25"/>
              <a:t> </a:t>
            </a:r>
            <a:r>
              <a:t>storage</a:t>
            </a:r>
            <a:r>
              <a:rPr spc="-40"/>
              <a:t> </a:t>
            </a:r>
            <a:r>
              <a:rPr spc="-10"/>
              <a:t>solution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Data</a:t>
            </a:r>
            <a:r>
              <a:rPr spc="-100"/>
              <a:t> </a:t>
            </a:r>
            <a:r>
              <a:t>Center</a:t>
            </a:r>
            <a:r>
              <a:rPr spc="-65"/>
              <a:t> </a:t>
            </a:r>
            <a:r>
              <a:rPr spc="-10"/>
              <a:t>Enhancement</a:t>
            </a:r>
          </a:p>
          <a:p>
            <a:pPr lvl="1" marL="698500" marR="5080" indent="-229234">
              <a:lnSpc>
                <a:spcPts val="1100"/>
              </a:lnSpc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System</a:t>
            </a:r>
            <a:r>
              <a:rPr spc="-39"/>
              <a:t> </a:t>
            </a:r>
            <a:r>
              <a:rPr spc="-19"/>
              <a:t>for</a:t>
            </a:r>
            <a:r>
              <a:rPr spc="-30"/>
              <a:t> </a:t>
            </a:r>
            <a:r>
              <a:rPr spc="0"/>
              <a:t>establishing</a:t>
            </a:r>
            <a:r>
              <a:t> </a:t>
            </a:r>
            <a:r>
              <a:rPr spc="-19"/>
              <a:t>a </a:t>
            </a:r>
            <a:r>
              <a:rPr spc="0"/>
              <a:t>continuous</a:t>
            </a:r>
            <a:r>
              <a:rPr spc="-30"/>
              <a:t> </a:t>
            </a:r>
            <a:r>
              <a:rPr spc="0"/>
              <a:t>location</a:t>
            </a:r>
            <a:r>
              <a:rPr spc="-15"/>
              <a:t> </a:t>
            </a:r>
            <a:r>
              <a:rPr spc="-19"/>
              <a:t>availability</a:t>
            </a:r>
            <a:r>
              <a:rPr spc="-4"/>
              <a:t> </a:t>
            </a:r>
            <a:r>
              <a:rPr spc="-25"/>
              <a:t>in </a:t>
            </a:r>
            <a:r>
              <a:rPr spc="-19"/>
              <a:t>active/active </a:t>
            </a:r>
            <a:r>
              <a:rPr spc="0"/>
              <a:t>mode</a:t>
            </a:r>
            <a:r>
              <a:rPr spc="-30"/>
              <a:t> </a:t>
            </a:r>
            <a:r>
              <a:rPr spc="-159"/>
              <a:t>–</a:t>
            </a:r>
            <a:r>
              <a:rPr spc="-4"/>
              <a:t> </a:t>
            </a:r>
            <a:r>
              <a:rPr spc="0"/>
              <a:t>DELL</a:t>
            </a:r>
            <a:r>
              <a:t> </a:t>
            </a:r>
            <a:r>
              <a:rPr spc="60"/>
              <a:t>EMC</a:t>
            </a:r>
            <a:r>
              <a:rPr spc="-39"/>
              <a:t> </a:t>
            </a:r>
            <a:r>
              <a:t>solution</a:t>
            </a:r>
          </a:p>
          <a:p>
            <a:pPr lvl="1" marL="698500" marR="75564" indent="-229234">
              <a:lnSpc>
                <a:spcPts val="1100"/>
              </a:lnSpc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Establishing</a:t>
            </a:r>
            <a:r>
              <a:rPr spc="4"/>
              <a:t> </a:t>
            </a:r>
            <a:r>
              <a:rPr spc="-19"/>
              <a:t>a</a:t>
            </a:r>
            <a:r>
              <a:rPr spc="-9"/>
              <a:t> </a:t>
            </a:r>
            <a:r>
              <a:t>new</a:t>
            </a:r>
            <a:r>
              <a:rPr spc="-15"/>
              <a:t> </a:t>
            </a:r>
            <a:r>
              <a:t>backup</a:t>
            </a:r>
            <a:r>
              <a:rPr spc="4"/>
              <a:t> </a:t>
            </a:r>
            <a:r>
              <a:t>location</a:t>
            </a:r>
            <a:r>
              <a:rPr spc="-25"/>
              <a:t> </a:t>
            </a:r>
            <a:r>
              <a:t>with</a:t>
            </a:r>
            <a:r>
              <a:rPr spc="4"/>
              <a:t> </a:t>
            </a:r>
            <a:r>
              <a:t>infrastructure</a:t>
            </a:r>
            <a:r>
              <a:rPr spc="-30"/>
              <a:t> </a:t>
            </a:r>
            <a:r>
              <a:rPr spc="-25"/>
              <a:t>for </a:t>
            </a:r>
            <a:r>
              <a:t>critical</a:t>
            </a:r>
            <a:r>
              <a:rPr spc="-60"/>
              <a:t> </a:t>
            </a:r>
            <a:r>
              <a:rPr spc="-9"/>
              <a:t>system</a:t>
            </a:r>
            <a:r>
              <a:rPr spc="-75"/>
              <a:t> </a:t>
            </a:r>
            <a:r>
              <a:rPr spc="-9"/>
              <a:t>recovery</a:t>
            </a:r>
            <a:r>
              <a:rPr spc="-85"/>
              <a:t> </a:t>
            </a:r>
            <a:r>
              <a:rPr spc="-159"/>
              <a:t>–</a:t>
            </a:r>
            <a:r>
              <a:rPr spc="-55"/>
              <a:t> </a:t>
            </a:r>
            <a:r>
              <a:t>DELL</a:t>
            </a:r>
            <a:r>
              <a:rPr spc="-60"/>
              <a:t> </a:t>
            </a:r>
            <a:r>
              <a:rPr spc="60"/>
              <a:t>EMC</a:t>
            </a:r>
            <a:r>
              <a:rPr spc="-85"/>
              <a:t> </a:t>
            </a:r>
            <a:r>
              <a:rPr spc="-9"/>
              <a:t>solution</a:t>
            </a:r>
          </a:p>
        </p:txBody>
      </p:sp>
      <p:sp>
        <p:nvSpPr>
          <p:cNvPr id="513" name="object 10"/>
          <p:cNvSpPr txBox="1"/>
          <p:nvPr/>
        </p:nvSpPr>
        <p:spPr>
          <a:xfrm>
            <a:off x="1963166" y="5464619"/>
            <a:ext cx="2603501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22884">
              <a:spcBef>
                <a:spcPts val="700"/>
              </a:spcBef>
              <a:defRPr b="1" spc="-125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80">
                <a:hlinkClick r:id="rId5" invalidUrl="" action="" tgtFrame="" tooltip="" history="1" highlightClick="0" endSnd="0"/>
              </a:rPr>
              <a:t> </a:t>
            </a:r>
            <a:r>
              <a:rPr spc="-100">
                <a:hlinkClick r:id="rId5" invalidUrl="" action="" tgtFrame="" tooltip="" history="1" highlightClick="0" endSnd="0"/>
              </a:rPr>
              <a:t>Data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95">
                <a:hlinkClick r:id="rId5" invalidUrl="" action="" tgtFrame="" tooltip="" history="1" highlightClick="0" endSnd="0"/>
              </a:rPr>
              <a:t>Cent</a:t>
            </a:r>
            <a:r>
              <a:rPr spc="-95">
                <a:hlinkClick r:id="rId5" invalidUrl="" action="" tgtFrame="" tooltip="" history="1" highlightClick="0" endSnd="0"/>
              </a:rPr>
              <a:t>e</a:t>
            </a:r>
            <a:r>
              <a:rPr spc="-95">
                <a:hlinkClick r:id="rId5" invalidUrl="" action="" tgtFrame="" tooltip="" history="1" highlightClick="0" endSnd="0"/>
              </a:rPr>
              <a:t>r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25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518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51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1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19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20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21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100"/>
            </a:pPr>
            <a:r>
              <a:t>NLB</a:t>
            </a:r>
            <a:r>
              <a:rPr spc="-200"/>
              <a:t> </a:t>
            </a:r>
            <a:r>
              <a:rPr spc="0"/>
              <a:t>BANK,</a:t>
            </a:r>
            <a:r>
              <a:rPr spc="-200"/>
              <a:t> </a:t>
            </a:r>
            <a:r>
              <a:rPr spc="0"/>
              <a:t>REPUBLIC</a:t>
            </a:r>
            <a:r>
              <a:rPr spc="-200"/>
              <a:t> </a:t>
            </a:r>
            <a:r>
              <a:t>OF</a:t>
            </a:r>
            <a:r>
              <a:rPr spc="-200"/>
              <a:t> </a:t>
            </a:r>
            <a:r>
              <a:rPr spc="-100"/>
              <a:t>SRPSKA</a:t>
            </a:r>
          </a:p>
        </p:txBody>
      </p:sp>
      <p:sp>
        <p:nvSpPr>
          <p:cNvPr id="522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523" name="object 8"/>
          <p:cNvSpPr txBox="1"/>
          <p:nvPr/>
        </p:nvSpPr>
        <p:spPr>
          <a:xfrm>
            <a:off x="511859" y="1162175"/>
            <a:ext cx="10709276" cy="38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b="1" spc="-104" sz="25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Virtualization</a:t>
            </a:r>
            <a:r>
              <a:rPr spc="-130"/>
              <a:t> </a:t>
            </a:r>
            <a:r>
              <a:rPr spc="-380"/>
              <a:t>IS</a:t>
            </a:r>
            <a:r>
              <a:t> </a:t>
            </a:r>
            <a:r>
              <a:rPr spc="-344"/>
              <a:t>&amp;</a:t>
            </a:r>
            <a:r>
              <a:rPr spc="-120"/>
              <a:t> </a:t>
            </a:r>
            <a:r>
              <a:rPr spc="-80"/>
              <a:t>implementation</a:t>
            </a:r>
            <a:r>
              <a:rPr spc="-110"/>
              <a:t> </a:t>
            </a:r>
            <a:r>
              <a:rPr spc="-85"/>
              <a:t>of</a:t>
            </a:r>
            <a:r>
              <a:rPr spc="-125"/>
              <a:t> Disaster</a:t>
            </a:r>
            <a:r>
              <a:rPr spc="-120"/>
              <a:t> </a:t>
            </a:r>
            <a:r>
              <a:rPr spc="-110"/>
              <a:t>Recovery</a:t>
            </a:r>
            <a:r>
              <a:rPr spc="-95"/>
              <a:t> </a:t>
            </a:r>
            <a:r>
              <a:rPr spc="-20"/>
              <a:t>location</a:t>
            </a:r>
          </a:p>
        </p:txBody>
      </p:sp>
      <p:sp>
        <p:nvSpPr>
          <p:cNvPr id="524" name="object 9"/>
          <p:cNvSpPr txBox="1"/>
          <p:nvPr/>
        </p:nvSpPr>
        <p:spPr>
          <a:xfrm>
            <a:off x="6905369" y="2167763"/>
            <a:ext cx="4845051" cy="2387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200660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35"/>
              <a:t> </a:t>
            </a:r>
            <a:r>
              <a:t>of</a:t>
            </a:r>
            <a:r>
              <a:rPr spc="-15"/>
              <a:t> </a:t>
            </a:r>
            <a:r>
              <a:t>Data</a:t>
            </a:r>
            <a:r>
              <a:rPr spc="-25"/>
              <a:t> </a:t>
            </a:r>
            <a:r>
              <a:t>Center</a:t>
            </a:r>
            <a:r>
              <a:rPr spc="-20"/>
              <a:t> </a:t>
            </a:r>
            <a:r>
              <a:t>platform</a:t>
            </a:r>
            <a:r>
              <a:rPr spc="-30"/>
              <a:t> </a:t>
            </a:r>
            <a:r>
              <a:t>with</a:t>
            </a:r>
            <a:r>
              <a:rPr spc="-45"/>
              <a:t> </a:t>
            </a:r>
            <a:r>
              <a:rPr spc="30"/>
              <a:t>DR </a:t>
            </a:r>
            <a:r>
              <a:rPr spc="-10"/>
              <a:t>location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Migration</a:t>
            </a:r>
            <a:r>
              <a:rPr spc="-60"/>
              <a:t> </a:t>
            </a:r>
            <a:r>
              <a:t>of</a:t>
            </a:r>
            <a:r>
              <a:rPr spc="-25"/>
              <a:t> </a:t>
            </a:r>
            <a:r>
              <a:rPr spc="-10"/>
              <a:t>user</a:t>
            </a:r>
            <a:r>
              <a:rPr spc="-50"/>
              <a:t> </a:t>
            </a:r>
            <a:r>
              <a:t>applications</a:t>
            </a:r>
            <a:r>
              <a:rPr spc="-40"/>
              <a:t> </a:t>
            </a:r>
            <a:r>
              <a:t>to</a:t>
            </a:r>
            <a:r>
              <a:rPr spc="-60"/>
              <a:t> </a:t>
            </a:r>
            <a:r>
              <a:rPr spc="-10"/>
              <a:t>virtual</a:t>
            </a:r>
          </a:p>
          <a:p>
            <a:pPr indent="241300">
              <a:lnSpc>
                <a:spcPts val="1500"/>
              </a:lnSpc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environment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5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High</a:t>
            </a:r>
            <a:r>
              <a:rPr spc="-25"/>
              <a:t> availability</a:t>
            </a:r>
            <a:r>
              <a:rPr spc="-35"/>
              <a:t> </a:t>
            </a:r>
            <a:r>
              <a:rPr spc="0"/>
              <a:t>configuration</a:t>
            </a:r>
            <a:r>
              <a:rPr spc="-65"/>
              <a:t> </a:t>
            </a:r>
            <a:r>
              <a:rPr spc="-10"/>
              <a:t>system</a:t>
            </a:r>
            <a:r>
              <a:rPr spc="-25"/>
              <a:t> </a:t>
            </a:r>
            <a:r>
              <a:rPr spc="-20"/>
              <a:t>with </a:t>
            </a:r>
            <a:r>
              <a:rPr spc="0"/>
              <a:t>synchronized</a:t>
            </a:r>
            <a:r>
              <a:rPr spc="-20"/>
              <a:t> </a:t>
            </a:r>
            <a:r>
              <a:rPr spc="0"/>
              <a:t>backup</a:t>
            </a:r>
            <a:r>
              <a:rPr spc="-65"/>
              <a:t> </a:t>
            </a:r>
            <a:r>
              <a:rPr spc="0"/>
              <a:t>on</a:t>
            </a:r>
            <a:r>
              <a:rPr spc="-20"/>
              <a:t> </a:t>
            </a:r>
            <a:r>
              <a:rPr spc="-10"/>
              <a:t>Disaster</a:t>
            </a:r>
            <a:r>
              <a:rPr spc="-40"/>
              <a:t> </a:t>
            </a:r>
            <a:r>
              <a:rPr spc="-10"/>
              <a:t>Recovery</a:t>
            </a:r>
            <a:r>
              <a:rPr spc="-40"/>
              <a:t> </a:t>
            </a:r>
            <a:r>
              <a:rPr spc="-10"/>
              <a:t>location for</a:t>
            </a:r>
            <a:r>
              <a:rPr spc="-25"/>
              <a:t> </a:t>
            </a:r>
            <a:r>
              <a:rPr spc="0"/>
              <a:t>core</a:t>
            </a:r>
            <a:r>
              <a:rPr spc="-35"/>
              <a:t> </a:t>
            </a:r>
            <a:r>
              <a:rPr spc="0"/>
              <a:t>banking</a:t>
            </a:r>
            <a:r>
              <a:rPr spc="-20"/>
              <a:t> </a:t>
            </a:r>
            <a:r>
              <a:rPr spc="0"/>
              <a:t>applications</a:t>
            </a:r>
            <a:r>
              <a:rPr spc="-40"/>
              <a:t> </a:t>
            </a:r>
            <a:r>
              <a:rPr spc="0"/>
              <a:t>and</a:t>
            </a:r>
            <a:r>
              <a:rPr spc="-25"/>
              <a:t> </a:t>
            </a:r>
            <a:r>
              <a:rPr spc="0"/>
              <a:t>other</a:t>
            </a:r>
            <a:r>
              <a:rPr spc="-35"/>
              <a:t> </a:t>
            </a:r>
            <a:r>
              <a:rPr spc="-10"/>
              <a:t>crucial</a:t>
            </a:r>
            <a:r>
              <a:rPr spc="500"/>
              <a:t> </a:t>
            </a:r>
            <a:r>
              <a:rPr spc="0"/>
              <a:t>bank</a:t>
            </a:r>
            <a:r>
              <a:rPr spc="-30"/>
              <a:t> </a:t>
            </a:r>
            <a:r>
              <a:rPr spc="-10"/>
              <a:t>systems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Hardware</a:t>
            </a:r>
            <a:r>
              <a:rPr spc="-90"/>
              <a:t> </a:t>
            </a:r>
            <a:r>
              <a:t>based</a:t>
            </a:r>
            <a:r>
              <a:rPr spc="-50"/>
              <a:t> </a:t>
            </a:r>
            <a:r>
              <a:t>on</a:t>
            </a:r>
            <a:r>
              <a:rPr spc="-70"/>
              <a:t> </a:t>
            </a:r>
            <a:r>
              <a:rPr spc="90"/>
              <a:t>HPE</a:t>
            </a:r>
            <a:r>
              <a:rPr spc="-70"/>
              <a:t> </a:t>
            </a:r>
            <a:r>
              <a:rPr spc="-35"/>
              <a:t>server</a:t>
            </a:r>
            <a:r>
              <a:rPr spc="-60"/>
              <a:t> </a:t>
            </a:r>
            <a:r>
              <a:rPr spc="-10"/>
              <a:t>equipment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Software</a:t>
            </a:r>
            <a:r>
              <a:rPr spc="-85"/>
              <a:t> </a:t>
            </a:r>
            <a:r>
              <a:rPr spc="0"/>
              <a:t>based</a:t>
            </a:r>
            <a:r>
              <a:rPr spc="-35"/>
              <a:t> </a:t>
            </a:r>
            <a:r>
              <a:rPr spc="0"/>
              <a:t>on</a:t>
            </a:r>
            <a:r>
              <a:rPr spc="-25"/>
              <a:t> </a:t>
            </a:r>
            <a:r>
              <a:rPr spc="0"/>
              <a:t>VMware</a:t>
            </a:r>
            <a:r>
              <a:rPr spc="-80"/>
              <a:t> </a:t>
            </a:r>
            <a:r>
              <a:rPr spc="-20"/>
              <a:t>vSphere</a:t>
            </a:r>
            <a:r>
              <a:rPr spc="-25"/>
              <a:t> </a:t>
            </a:r>
            <a:r>
              <a:t>virtualization</a:t>
            </a:r>
          </a:p>
        </p:txBody>
      </p:sp>
      <p:sp>
        <p:nvSpPr>
          <p:cNvPr id="525" name="object 10"/>
          <p:cNvSpPr txBox="1"/>
          <p:nvPr/>
        </p:nvSpPr>
        <p:spPr>
          <a:xfrm>
            <a:off x="2221357" y="5455525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65429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11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DC</a:t>
            </a:r>
            <a:r>
              <a:rPr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530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528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29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31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32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33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WIENER</a:t>
            </a:r>
            <a:r>
              <a:rPr spc="-200"/>
              <a:t> </a:t>
            </a:r>
            <a:r>
              <a:rPr spc="-100"/>
              <a:t>INSURANCE,</a:t>
            </a:r>
            <a:r>
              <a:rPr spc="-200"/>
              <a:t> </a:t>
            </a:r>
            <a:r>
              <a:t>REPUBLIC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rPr spc="-100"/>
              <a:t>SRPSKA</a:t>
            </a:r>
          </a:p>
        </p:txBody>
      </p:sp>
      <p:sp>
        <p:nvSpPr>
          <p:cNvPr id="534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535" name="object 8"/>
          <p:cNvSpPr txBox="1"/>
          <p:nvPr/>
        </p:nvSpPr>
        <p:spPr>
          <a:xfrm>
            <a:off x="511859" y="1129283"/>
            <a:ext cx="6308092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7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Development</a:t>
            </a:r>
            <a:r>
              <a:rPr spc="-155"/>
              <a:t> </a:t>
            </a:r>
            <a:r>
              <a:rPr spc="-95"/>
              <a:t>of</a:t>
            </a:r>
            <a:r>
              <a:rPr spc="-130"/>
              <a:t> </a:t>
            </a:r>
            <a:r>
              <a:rPr spc="-70"/>
              <a:t>Webshop</a:t>
            </a:r>
            <a:r>
              <a:rPr spc="-130"/>
              <a:t> </a:t>
            </a:r>
            <a:r>
              <a:rPr spc="-80"/>
              <a:t>solution</a:t>
            </a:r>
          </a:p>
        </p:txBody>
      </p:sp>
      <p:sp>
        <p:nvSpPr>
          <p:cNvPr id="536" name="object 9"/>
          <p:cNvSpPr txBox="1"/>
          <p:nvPr/>
        </p:nvSpPr>
        <p:spPr>
          <a:xfrm>
            <a:off x="6905369" y="2167763"/>
            <a:ext cx="4531361" cy="2386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5080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TeleGroup</a:t>
            </a:r>
            <a:r>
              <a:rPr spc="-94"/>
              <a:t> </a:t>
            </a:r>
            <a:r>
              <a:t>has</a:t>
            </a:r>
            <a:r>
              <a:rPr spc="-75"/>
              <a:t> </a:t>
            </a:r>
            <a:r>
              <a:t>developed</a:t>
            </a:r>
            <a:r>
              <a:rPr spc="-65"/>
              <a:t> </a:t>
            </a:r>
            <a:r>
              <a:rPr spc="-25"/>
              <a:t>a</a:t>
            </a:r>
            <a:r>
              <a:rPr spc="-75"/>
              <a:t> </a:t>
            </a:r>
            <a:r>
              <a:t>CMS</a:t>
            </a:r>
            <a:r>
              <a:rPr spc="-75"/>
              <a:t> </a:t>
            </a:r>
            <a:r>
              <a:rPr spc="-10"/>
              <a:t>application </a:t>
            </a:r>
            <a:r>
              <a:t>solution</a:t>
            </a:r>
            <a:r>
              <a:rPr spc="-60"/>
              <a:t> </a:t>
            </a:r>
            <a:r>
              <a:rPr spc="-10"/>
              <a:t>for</a:t>
            </a:r>
            <a:r>
              <a:rPr spc="-25"/>
              <a:t> </a:t>
            </a:r>
            <a:r>
              <a:t>online</a:t>
            </a:r>
            <a:r>
              <a:rPr spc="-25"/>
              <a:t> </a:t>
            </a:r>
            <a:r>
              <a:t>insurance</a:t>
            </a:r>
            <a:r>
              <a:rPr spc="-20"/>
              <a:t> </a:t>
            </a:r>
            <a:r>
              <a:t>product</a:t>
            </a:r>
            <a:r>
              <a:rPr spc="-50"/>
              <a:t> </a:t>
            </a:r>
            <a:r>
              <a:rPr spc="-25"/>
              <a:t>sale</a:t>
            </a:r>
            <a:r>
              <a:rPr spc="-10"/>
              <a:t> which </a:t>
            </a:r>
            <a:r>
              <a:t>allows</a:t>
            </a:r>
            <a:r>
              <a:rPr spc="-135"/>
              <a:t> </a:t>
            </a:r>
            <a:r>
              <a:rPr spc="-20"/>
              <a:t>for: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Administration</a:t>
            </a:r>
            <a:r>
              <a:rPr spc="-30"/>
              <a:t> </a:t>
            </a:r>
            <a:r>
              <a:t>of</a:t>
            </a:r>
            <a:r>
              <a:rPr spc="-45"/>
              <a:t> </a:t>
            </a:r>
            <a:r>
              <a:rPr spc="-9"/>
              <a:t>users</a:t>
            </a:r>
            <a:r>
              <a:rPr spc="-55"/>
              <a:t> </a:t>
            </a:r>
            <a:r>
              <a:t>and</a:t>
            </a:r>
            <a:r>
              <a:rPr spc="-15"/>
              <a:t> </a:t>
            </a:r>
            <a:r>
              <a:rPr spc="-9"/>
              <a:t>products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Advanced</a:t>
            </a:r>
            <a:r>
              <a:rPr spc="90"/>
              <a:t> </a:t>
            </a:r>
            <a:r>
              <a:rPr spc="-9"/>
              <a:t>analytics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Personalized</a:t>
            </a:r>
            <a:r>
              <a:rPr spc="19"/>
              <a:t> </a:t>
            </a:r>
            <a:r>
              <a:rPr spc="-19"/>
              <a:t>sales</a:t>
            </a:r>
          </a:p>
          <a:p>
            <a:pPr marL="241300" marR="6223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Simple</a:t>
            </a:r>
            <a:r>
              <a:rPr spc="15"/>
              <a:t> </a:t>
            </a:r>
            <a:r>
              <a:t>and</a:t>
            </a:r>
            <a:r>
              <a:rPr spc="-10"/>
              <a:t> </a:t>
            </a:r>
            <a:r>
              <a:rPr spc="-40"/>
              <a:t>easy</a:t>
            </a:r>
            <a:r>
              <a:rPr spc="-10"/>
              <a:t> </a:t>
            </a:r>
            <a:r>
              <a:t>management</a:t>
            </a:r>
            <a:r>
              <a:rPr spc="-15"/>
              <a:t> </a:t>
            </a:r>
            <a:r>
              <a:t>of</a:t>
            </a:r>
            <a:r>
              <a:rPr spc="10"/>
              <a:t> </a:t>
            </a:r>
            <a:r>
              <a:t>the</a:t>
            </a:r>
            <a:r>
              <a:rPr spc="-15"/>
              <a:t> </a:t>
            </a:r>
            <a:r>
              <a:t>web</a:t>
            </a:r>
            <a:r>
              <a:rPr spc="-25"/>
              <a:t> </a:t>
            </a:r>
            <a:r>
              <a:rPr spc="-20"/>
              <a:t>shop </a:t>
            </a:r>
            <a:r>
              <a:t>portal</a:t>
            </a:r>
            <a:r>
              <a:rPr spc="-65"/>
              <a:t> </a:t>
            </a:r>
            <a:r>
              <a:t>using</a:t>
            </a:r>
            <a:r>
              <a:rPr spc="-45"/>
              <a:t> </a:t>
            </a:r>
            <a:r>
              <a:t>CMS</a:t>
            </a:r>
            <a:r>
              <a:rPr spc="-35"/>
              <a:t> </a:t>
            </a:r>
            <a:r>
              <a:rPr spc="-10"/>
              <a:t>system</a:t>
            </a:r>
          </a:p>
          <a:p>
            <a:pPr marL="241300" marR="13970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Online insurance</a:t>
            </a:r>
            <a:r>
              <a:rPr spc="-15"/>
              <a:t> </a:t>
            </a:r>
            <a:r>
              <a:t>policy</a:t>
            </a:r>
            <a:r>
              <a:rPr spc="5"/>
              <a:t> </a:t>
            </a:r>
            <a:r>
              <a:t>payments</a:t>
            </a:r>
            <a:r>
              <a:rPr spc="-10"/>
              <a:t> </a:t>
            </a:r>
            <a:r>
              <a:t>using</a:t>
            </a:r>
            <a:r>
              <a:rPr spc="-15"/>
              <a:t> </a:t>
            </a:r>
            <a:r>
              <a:rPr spc="-10"/>
              <a:t>credit </a:t>
            </a:r>
            <a:r>
              <a:t>cards</a:t>
            </a:r>
            <a:r>
              <a:rPr spc="-30"/>
              <a:t> </a:t>
            </a:r>
            <a:r>
              <a:t>and</a:t>
            </a:r>
            <a:r>
              <a:rPr spc="-25"/>
              <a:t> </a:t>
            </a:r>
            <a:r>
              <a:t>integration</a:t>
            </a:r>
            <a:r>
              <a:rPr spc="-40"/>
              <a:t> </a:t>
            </a:r>
            <a:r>
              <a:t>with</a:t>
            </a:r>
            <a:r>
              <a:rPr spc="-50"/>
              <a:t> </a:t>
            </a:r>
            <a:r>
              <a:rPr spc="-10"/>
              <a:t>reliable</a:t>
            </a:r>
            <a:r>
              <a:t> </a:t>
            </a:r>
            <a:r>
              <a:rPr spc="-10"/>
              <a:t>payment </a:t>
            </a:r>
            <a:r>
              <a:t>gateway</a:t>
            </a:r>
            <a:r>
              <a:rPr spc="-65"/>
              <a:t> </a:t>
            </a:r>
            <a:r>
              <a:rPr spc="-10"/>
              <a:t>providers</a:t>
            </a:r>
          </a:p>
        </p:txBody>
      </p:sp>
      <p:sp>
        <p:nvSpPr>
          <p:cNvPr id="537" name="object 10"/>
          <p:cNvSpPr txBox="1"/>
          <p:nvPr/>
        </p:nvSpPr>
        <p:spPr>
          <a:xfrm>
            <a:off x="1586863" y="5464605"/>
            <a:ext cx="334708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02564">
              <a:spcBef>
                <a:spcPts val="5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114">
                <a:hlinkClick r:id="rId5" invalidUrl="" action="" tgtFrame="" tooltip="" history="1" highlightClick="0" endSnd="0"/>
              </a:rPr>
              <a:t>software</a:t>
            </a:r>
            <a:r>
              <a:rPr spc="-80">
                <a:hlinkClick r:id="rId5" invalidUrl="" action="" tgtFrame="" tooltip="" history="1" highlightClick="0" endSnd="0"/>
              </a:rPr>
              <a:t> </a:t>
            </a:r>
            <a:r>
              <a:rPr spc="-85">
                <a:hlinkClick r:id="rId5" invalidUrl="" action="" tgtFrame="" tooltip="" history="1" highlightClick="0" endSnd="0"/>
              </a:rPr>
              <a:t>development</a:t>
            </a:r>
            <a:r>
              <a:rPr spc="-65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services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542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54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43" name="object 5"/>
          <p:cNvSpPr txBox="1"/>
          <p:nvPr/>
        </p:nvSpPr>
        <p:spPr>
          <a:xfrm>
            <a:off x="434745" y="2927044"/>
            <a:ext cx="7218682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Transport</a:t>
            </a:r>
            <a:r>
              <a:rPr spc="-500"/>
              <a:t> </a:t>
            </a:r>
            <a:r>
              <a:rPr spc="-330"/>
              <a:t>&amp;</a:t>
            </a:r>
            <a:r>
              <a:rPr spc="-520"/>
              <a:t> </a:t>
            </a:r>
            <a:r>
              <a:rPr spc="-10"/>
              <a:t>logistics</a:t>
            </a:r>
          </a:p>
        </p:txBody>
      </p:sp>
      <p:sp>
        <p:nvSpPr>
          <p:cNvPr id="544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545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object 11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109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107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8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10" name="object 5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>
            <a:lvl1pPr indent="127635">
              <a:spcBef>
                <a:spcPts val="100"/>
              </a:spcBef>
              <a:defRPr spc="-100" sz="1400">
                <a:solidFill>
                  <a:srgbClr val="FFFFFF"/>
                </a:solidFill>
              </a:defRPr>
            </a:lvl1pPr>
          </a:lstStyle>
          <a:p>
            <a:pPr/>
            <a:r>
              <a:t>#TECHUNIVERSE</a:t>
            </a:r>
          </a:p>
        </p:txBody>
      </p:sp>
      <p:sp>
        <p:nvSpPr>
          <p:cNvPr id="111" name="object 6"/>
          <p:cNvSpPr/>
          <p:nvPr/>
        </p:nvSpPr>
        <p:spPr>
          <a:xfrm>
            <a:off x="1076820" y="2706241"/>
            <a:ext cx="7175767" cy="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0" fill="norm" stroke="1" extrusionOk="0">
                <a:moveTo>
                  <a:pt x="0" y="0"/>
                </a:moveTo>
                <a:lnTo>
                  <a:pt x="4293" y="0"/>
                </a:lnTo>
                <a:moveTo>
                  <a:pt x="17307" y="0"/>
                </a:moveTo>
                <a:lnTo>
                  <a:pt x="21600" y="0"/>
                </a:lnTo>
              </a:path>
            </a:pathLst>
          </a:custGeom>
          <a:ln w="19050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12" name="object 7"/>
          <p:cNvSpPr txBox="1"/>
          <p:nvPr/>
        </p:nvSpPr>
        <p:spPr>
          <a:xfrm>
            <a:off x="6906006" y="4987002"/>
            <a:ext cx="3451860" cy="50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7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Our</a:t>
            </a:r>
            <a:r>
              <a:rPr spc="-65"/>
              <a:t> </a:t>
            </a:r>
            <a:r>
              <a:t>clients</a:t>
            </a:r>
            <a:r>
              <a:rPr spc="-50"/>
              <a:t> </a:t>
            </a:r>
            <a:r>
              <a:rPr spc="50"/>
              <a:t>come</a:t>
            </a:r>
            <a:r>
              <a:rPr spc="-65"/>
              <a:t> </a:t>
            </a:r>
            <a:r>
              <a:t>from</a:t>
            </a:r>
            <a:r>
              <a:rPr spc="-50"/>
              <a:t> </a:t>
            </a:r>
            <a:r>
              <a:t>both</a:t>
            </a:r>
            <a:r>
              <a:rPr spc="-65"/>
              <a:t> </a:t>
            </a:r>
            <a:r>
              <a:t>the</a:t>
            </a:r>
            <a:r>
              <a:rPr spc="-65"/>
              <a:t> </a:t>
            </a:r>
            <a:r>
              <a:rPr spc="-10"/>
              <a:t>Public</a:t>
            </a:r>
          </a:p>
          <a:p>
            <a:pPr indent="12700">
              <a:spcBef>
                <a:spcPts val="6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and</a:t>
            </a:r>
            <a:r>
              <a:rPr spc="-75"/>
              <a:t> </a:t>
            </a:r>
            <a:r>
              <a:rPr spc="-10"/>
              <a:t>private</a:t>
            </a:r>
            <a:r>
              <a:rPr spc="-50"/>
              <a:t> </a:t>
            </a:r>
            <a:r>
              <a:rPr spc="-10"/>
              <a:t>sectors.</a:t>
            </a:r>
          </a:p>
        </p:txBody>
      </p:sp>
      <p:sp>
        <p:nvSpPr>
          <p:cNvPr id="113" name="object 10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114" name="object 8"/>
          <p:cNvSpPr txBox="1"/>
          <p:nvPr/>
        </p:nvSpPr>
        <p:spPr>
          <a:xfrm>
            <a:off x="1155597" y="2801111"/>
            <a:ext cx="4115436" cy="25958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b="1" spc="-34" sz="3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TeleGroup</a:t>
            </a:r>
          </a:p>
          <a:p>
            <a:pPr marR="307975" indent="12700">
              <a:lnSpc>
                <a:spcPct val="130000"/>
              </a:lnSpc>
              <a:spcBef>
                <a:spcPts val="2100"/>
              </a:spcBef>
              <a:defRPr spc="85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-80"/>
              <a:t> </a:t>
            </a:r>
            <a:r>
              <a:rPr spc="-25"/>
              <a:t>are</a:t>
            </a:r>
            <a:r>
              <a:rPr spc="-70"/>
              <a:t> </a:t>
            </a:r>
            <a:r>
              <a:rPr spc="-25"/>
              <a:t>a</a:t>
            </a:r>
            <a:r>
              <a:rPr spc="-75"/>
              <a:t> </a:t>
            </a:r>
            <a:r>
              <a:rPr spc="0"/>
              <a:t>business</a:t>
            </a:r>
            <a:r>
              <a:rPr spc="-80"/>
              <a:t> </a:t>
            </a:r>
            <a:r>
              <a:rPr spc="-10"/>
              <a:t>system</a:t>
            </a:r>
            <a:r>
              <a:rPr spc="-75"/>
              <a:t> </a:t>
            </a:r>
            <a:r>
              <a:rPr spc="0"/>
              <a:t>comprised</a:t>
            </a:r>
            <a:r>
              <a:rPr spc="-60"/>
              <a:t> </a:t>
            </a:r>
            <a:r>
              <a:rPr spc="-25"/>
              <a:t>of </a:t>
            </a:r>
            <a:r>
              <a:rPr spc="0"/>
              <a:t>technology</a:t>
            </a:r>
            <a:r>
              <a:rPr spc="35"/>
              <a:t> </a:t>
            </a:r>
            <a:r>
              <a:rPr spc="0"/>
              <a:t>companies</a:t>
            </a:r>
            <a:r>
              <a:rPr spc="50"/>
              <a:t> </a:t>
            </a:r>
            <a:r>
              <a:rPr spc="0"/>
              <a:t>specialized</a:t>
            </a:r>
            <a:r>
              <a:rPr spc="45"/>
              <a:t> </a:t>
            </a:r>
            <a:r>
              <a:rPr spc="-35"/>
              <a:t>in </a:t>
            </a:r>
            <a:r>
              <a:rPr spc="0"/>
              <a:t>developing</a:t>
            </a:r>
            <a:r>
              <a:rPr spc="100"/>
              <a:t> </a:t>
            </a:r>
            <a:r>
              <a:rPr spc="0"/>
              <a:t>and</a:t>
            </a:r>
            <a:r>
              <a:rPr spc="65"/>
              <a:t> </a:t>
            </a:r>
            <a:r>
              <a:rPr spc="0"/>
              <a:t>implementing</a:t>
            </a:r>
            <a:r>
              <a:t> </a:t>
            </a:r>
            <a:r>
              <a:rPr spc="-125"/>
              <a:t>IT</a:t>
            </a:r>
            <a:r>
              <a:rPr spc="65"/>
              <a:t> </a:t>
            </a:r>
            <a:r>
              <a:rPr spc="-10"/>
              <a:t>solutions </a:t>
            </a:r>
            <a:r>
              <a:rPr spc="0"/>
              <a:t>and</a:t>
            </a:r>
            <a:r>
              <a:rPr spc="15"/>
              <a:t> </a:t>
            </a:r>
            <a:r>
              <a:rPr spc="0"/>
              <a:t>infrastructure</a:t>
            </a:r>
            <a:r>
              <a:rPr spc="-15"/>
              <a:t> </a:t>
            </a:r>
            <a:r>
              <a:rPr spc="0"/>
              <a:t>engineering</a:t>
            </a:r>
            <a:r>
              <a:rPr spc="30"/>
              <a:t> </a:t>
            </a:r>
            <a:r>
              <a:rPr spc="-10"/>
              <a:t>services.</a:t>
            </a:r>
          </a:p>
          <a:p>
            <a:pPr indent="12700">
              <a:spcBef>
                <a:spcPts val="15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Our</a:t>
            </a:r>
            <a:r>
              <a:rPr spc="-75"/>
              <a:t> </a:t>
            </a:r>
            <a:r>
              <a:t>markets</a:t>
            </a:r>
            <a:r>
              <a:rPr spc="-70"/>
              <a:t> </a:t>
            </a:r>
            <a:r>
              <a:rPr spc="-25"/>
              <a:t>are</a:t>
            </a:r>
            <a:r>
              <a:rPr spc="-70"/>
              <a:t> </a:t>
            </a:r>
            <a:r>
              <a:t>the</a:t>
            </a:r>
            <a:r>
              <a:rPr spc="-70"/>
              <a:t> </a:t>
            </a:r>
            <a:r>
              <a:t>Western</a:t>
            </a:r>
            <a:r>
              <a:rPr spc="-65"/>
              <a:t> </a:t>
            </a:r>
            <a:r>
              <a:rPr spc="-25"/>
              <a:t>Balkans,</a:t>
            </a:r>
            <a:r>
              <a:rPr spc="-75"/>
              <a:t> </a:t>
            </a:r>
            <a:r>
              <a:t>the</a:t>
            </a:r>
            <a:r>
              <a:rPr spc="-55"/>
              <a:t> </a:t>
            </a:r>
            <a:r>
              <a:rPr spc="-25"/>
              <a:t>EU,</a:t>
            </a:r>
          </a:p>
          <a:p>
            <a:pPr indent="12700">
              <a:spcBef>
                <a:spcPts val="5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and</a:t>
            </a:r>
            <a:r>
              <a:rPr spc="15"/>
              <a:t> </a:t>
            </a:r>
            <a:r>
              <a:t>the</a:t>
            </a:r>
            <a:r>
              <a:rPr spc="15"/>
              <a:t> </a:t>
            </a:r>
            <a:r>
              <a:t>Middle</a:t>
            </a:r>
            <a:r>
              <a:rPr spc="50"/>
              <a:t> </a:t>
            </a:r>
            <a:r>
              <a:rPr spc="-10"/>
              <a:t>East.</a:t>
            </a:r>
          </a:p>
        </p:txBody>
      </p:sp>
      <p:sp>
        <p:nvSpPr>
          <p:cNvPr id="115" name="object 9"/>
          <p:cNvSpPr txBox="1"/>
          <p:nvPr/>
        </p:nvSpPr>
        <p:spPr>
          <a:xfrm>
            <a:off x="6906006" y="2797681"/>
            <a:ext cx="3740151" cy="1897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b="1" spc="-75" sz="3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What</a:t>
            </a:r>
            <a:r>
              <a:rPr spc="-220"/>
              <a:t> </a:t>
            </a:r>
            <a:r>
              <a:rPr spc="-50"/>
              <a:t>do</a:t>
            </a:r>
            <a:r>
              <a:rPr spc="-215"/>
              <a:t> </a:t>
            </a:r>
            <a:r>
              <a:rPr spc="-145"/>
              <a:t>we</a:t>
            </a:r>
            <a:r>
              <a:rPr spc="-195"/>
              <a:t> </a:t>
            </a:r>
            <a:r>
              <a:rPr spc="-30"/>
              <a:t>do?</a:t>
            </a:r>
          </a:p>
          <a:p>
            <a:pPr marR="45719" indent="12700">
              <a:lnSpc>
                <a:spcPct val="140000"/>
              </a:lnSpc>
              <a:spcBef>
                <a:spcPts val="2000"/>
              </a:spcBef>
              <a:defRPr spc="85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-100"/>
              <a:t> </a:t>
            </a:r>
            <a:r>
              <a:rPr spc="-20"/>
              <a:t>analyze</a:t>
            </a:r>
            <a:r>
              <a:rPr spc="-85"/>
              <a:t> </a:t>
            </a:r>
            <a:r>
              <a:rPr spc="0"/>
              <a:t>business</a:t>
            </a:r>
            <a:r>
              <a:rPr spc="-80"/>
              <a:t> </a:t>
            </a:r>
            <a:r>
              <a:rPr spc="-10"/>
              <a:t>processes</a:t>
            </a:r>
            <a:r>
              <a:rPr spc="-90"/>
              <a:t> </a:t>
            </a:r>
            <a:r>
              <a:rPr spc="-25"/>
              <a:t>and </a:t>
            </a:r>
            <a:r>
              <a:rPr spc="10"/>
              <a:t>implement</a:t>
            </a:r>
            <a:r>
              <a:rPr spc="-10"/>
              <a:t> </a:t>
            </a:r>
            <a:r>
              <a:rPr spc="10"/>
              <a:t>optimal</a:t>
            </a:r>
            <a:r>
              <a:rPr spc="-5"/>
              <a:t> </a:t>
            </a:r>
            <a:r>
              <a:rPr spc="0"/>
              <a:t>solutions</a:t>
            </a:r>
            <a:r>
              <a:rPr spc="-10"/>
              <a:t> </a:t>
            </a:r>
            <a:r>
              <a:rPr spc="-25"/>
              <a:t>for </a:t>
            </a:r>
            <a:r>
              <a:rPr spc="0"/>
              <a:t>connecting,</a:t>
            </a:r>
            <a:r>
              <a:rPr spc="-20"/>
              <a:t> </a:t>
            </a:r>
            <a:r>
              <a:rPr spc="-10"/>
              <a:t>digitalizing,</a:t>
            </a:r>
            <a:r>
              <a:rPr spc="-5"/>
              <a:t> </a:t>
            </a:r>
            <a:r>
              <a:rPr spc="0"/>
              <a:t>automating,</a:t>
            </a:r>
            <a:r>
              <a:rPr spc="-50"/>
              <a:t> </a:t>
            </a:r>
            <a:r>
              <a:rPr spc="-25"/>
              <a:t>and </a:t>
            </a:r>
            <a:r>
              <a:rPr spc="0"/>
              <a:t>protecting</a:t>
            </a:r>
            <a:r>
              <a:rPr spc="-50"/>
              <a:t> </a:t>
            </a:r>
            <a:r>
              <a:rPr spc="-20"/>
              <a:t>your</a:t>
            </a:r>
            <a:r>
              <a:rPr spc="0"/>
              <a:t> </a:t>
            </a:r>
            <a:r>
              <a:rPr spc="-25"/>
              <a:t>overall </a:t>
            </a:r>
            <a:r>
              <a:rPr spc="-10"/>
              <a:t>business.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550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548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49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51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52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53" name="object 7"/>
          <p:cNvSpPr txBox="1"/>
          <p:nvPr>
            <p:ph type="title"/>
          </p:nvPr>
        </p:nvSpPr>
        <p:spPr>
          <a:xfrm>
            <a:off x="511859" y="353643"/>
            <a:ext cx="6019801" cy="34607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</a:pPr>
            <a:r>
              <a:t>AIRPORT</a:t>
            </a:r>
            <a:r>
              <a:rPr spc="-100"/>
              <a:t> </a:t>
            </a:r>
            <a:r>
              <a:t>NIKOLA</a:t>
            </a:r>
            <a:r>
              <a:rPr spc="-100"/>
              <a:t> TESLA </a:t>
            </a:r>
            <a:r>
              <a:t>BELGRADE,</a:t>
            </a:r>
            <a:r>
              <a:rPr spc="-100"/>
              <a:t> SERBIA</a:t>
            </a:r>
          </a:p>
        </p:txBody>
      </p:sp>
      <p:sp>
        <p:nvSpPr>
          <p:cNvPr id="554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555" name="object 8"/>
          <p:cNvSpPr txBox="1"/>
          <p:nvPr/>
        </p:nvSpPr>
        <p:spPr>
          <a:xfrm>
            <a:off x="511859" y="907541"/>
            <a:ext cx="11188701" cy="7086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ct val="80000"/>
              </a:lnSpc>
              <a:spcBef>
                <a:spcPts val="700"/>
              </a:spcBef>
              <a:defRPr b="1" spc="-110" sz="26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170"/>
              <a:t> </a:t>
            </a:r>
            <a:r>
              <a:t>of</a:t>
            </a:r>
            <a:r>
              <a:rPr spc="-120"/>
              <a:t> </a:t>
            </a:r>
            <a:r>
              <a:rPr spc="-85"/>
              <a:t>Technical</a:t>
            </a:r>
            <a:r>
              <a:rPr spc="-114"/>
              <a:t> </a:t>
            </a:r>
            <a:r>
              <a:rPr spc="-104"/>
              <a:t>security</a:t>
            </a:r>
            <a:r>
              <a:rPr spc="-145"/>
              <a:t> </a:t>
            </a:r>
            <a:r>
              <a:rPr spc="-80"/>
              <a:t>and</a:t>
            </a:r>
            <a:r>
              <a:rPr spc="-135"/>
              <a:t> </a:t>
            </a:r>
            <a:r>
              <a:rPr spc="-104"/>
              <a:t>Radio</a:t>
            </a:r>
            <a:r>
              <a:rPr spc="-114"/>
              <a:t> </a:t>
            </a:r>
            <a:r>
              <a:rPr spc="-45"/>
              <a:t>communication </a:t>
            </a:r>
            <a:r>
              <a:rPr spc="-10"/>
              <a:t>systems</a:t>
            </a:r>
          </a:p>
        </p:txBody>
      </p:sp>
      <p:sp>
        <p:nvSpPr>
          <p:cNvPr id="556" name="object 9"/>
          <p:cNvSpPr txBox="1"/>
          <p:nvPr/>
        </p:nvSpPr>
        <p:spPr>
          <a:xfrm>
            <a:off x="6905369" y="2143346"/>
            <a:ext cx="4547236" cy="1599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665" indent="-227965"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IP</a:t>
            </a:r>
            <a:r>
              <a:rPr spc="-110"/>
              <a:t> </a:t>
            </a:r>
            <a:r>
              <a:rPr spc="0"/>
              <a:t>video</a:t>
            </a:r>
            <a:r>
              <a:rPr spc="-94"/>
              <a:t> </a:t>
            </a:r>
            <a:r>
              <a:t>surveillance</a:t>
            </a:r>
            <a:r>
              <a:rPr spc="-94"/>
              <a:t> </a:t>
            </a:r>
            <a:r>
              <a:t>system</a:t>
            </a:r>
            <a:r>
              <a:rPr spc="-104"/>
              <a:t> </a:t>
            </a:r>
            <a:r>
              <a:t>implementation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400</a:t>
            </a:r>
            <a:r>
              <a:rPr spc="-75"/>
              <a:t> </a:t>
            </a:r>
            <a:r>
              <a:rPr spc="-25"/>
              <a:t>cameras,</a:t>
            </a:r>
            <a:r>
              <a:rPr spc="-70"/>
              <a:t> </a:t>
            </a:r>
            <a:r>
              <a:rPr spc="-85"/>
              <a:t>2</a:t>
            </a:r>
            <a:r>
              <a:rPr spc="-45"/>
              <a:t> </a:t>
            </a:r>
            <a:r>
              <a:rPr spc="-65"/>
              <a:t>x</a:t>
            </a:r>
            <a:r>
              <a:rPr spc="-45"/>
              <a:t> </a:t>
            </a:r>
            <a:r>
              <a:rPr spc="-9"/>
              <a:t>700</a:t>
            </a:r>
            <a:r>
              <a:rPr spc="-55"/>
              <a:t> </a:t>
            </a:r>
            <a:r>
              <a:t>channel</a:t>
            </a:r>
            <a:r>
              <a:rPr spc="-30"/>
              <a:t> </a:t>
            </a:r>
            <a:r>
              <a:rPr spc="-25"/>
              <a:t>recorders,</a:t>
            </a:r>
            <a:r>
              <a:rPr spc="-79"/>
              <a:t> </a:t>
            </a:r>
            <a:r>
              <a:rPr spc="-35"/>
              <a:t>6</a:t>
            </a:r>
            <a:r>
              <a:rPr spc="-45"/>
              <a:t> </a:t>
            </a:r>
            <a:r>
              <a:t>video</a:t>
            </a:r>
            <a:r>
              <a:rPr spc="-55"/>
              <a:t> </a:t>
            </a:r>
            <a:r>
              <a:rPr spc="-9"/>
              <a:t>walls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30"/>
              <a:t> </a:t>
            </a:r>
            <a:r>
              <a:t>of</a:t>
            </a:r>
            <a:r>
              <a:rPr spc="-15"/>
              <a:t> </a:t>
            </a:r>
            <a:r>
              <a:t>Motorola</a:t>
            </a:r>
            <a:r>
              <a:rPr spc="-30"/>
              <a:t> </a:t>
            </a:r>
            <a:r>
              <a:t>Professional</a:t>
            </a:r>
            <a:r>
              <a:rPr spc="-30"/>
              <a:t> </a:t>
            </a:r>
            <a:r>
              <a:rPr spc="-10"/>
              <a:t>Digital</a:t>
            </a:r>
          </a:p>
          <a:p>
            <a:pPr indent="241300">
              <a:lnSpc>
                <a:spcPts val="1500"/>
              </a:lnSpc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Radio</a:t>
            </a:r>
            <a:r>
              <a:rPr spc="-94"/>
              <a:t> </a:t>
            </a:r>
            <a:r>
              <a:rPr spc="-20"/>
              <a:t>System</a:t>
            </a:r>
            <a:r>
              <a:rPr spc="-104"/>
              <a:t> </a:t>
            </a:r>
            <a:r>
              <a:rPr spc="-10"/>
              <a:t>for</a:t>
            </a:r>
            <a:r>
              <a:rPr spc="-85"/>
              <a:t> </a:t>
            </a:r>
            <a:r>
              <a:t>critical</a:t>
            </a:r>
            <a:r>
              <a:rPr spc="-110"/>
              <a:t> </a:t>
            </a:r>
            <a:r>
              <a:rPr spc="-10"/>
              <a:t>communications</a:t>
            </a:r>
          </a:p>
          <a:p>
            <a:pPr marL="241300" marR="33655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All</a:t>
            </a:r>
            <a:r>
              <a:rPr spc="35"/>
              <a:t> </a:t>
            </a:r>
            <a:r>
              <a:t>implemented</a:t>
            </a:r>
            <a:r>
              <a:rPr spc="35"/>
              <a:t> </a:t>
            </a:r>
            <a:r>
              <a:rPr spc="-10"/>
              <a:t>systems</a:t>
            </a:r>
            <a:r>
              <a:rPr spc="35"/>
              <a:t> </a:t>
            </a:r>
            <a:r>
              <a:rPr spc="-25"/>
              <a:t>are</a:t>
            </a:r>
            <a:r>
              <a:rPr spc="55"/>
              <a:t> </a:t>
            </a:r>
            <a:r>
              <a:t>connected</a:t>
            </a:r>
            <a:r>
              <a:rPr spc="5"/>
              <a:t> </a:t>
            </a:r>
            <a:r>
              <a:rPr spc="-20"/>
              <a:t>with </a:t>
            </a:r>
            <a:r>
              <a:t>existing</a:t>
            </a:r>
            <a:r>
              <a:rPr spc="94"/>
              <a:t> </a:t>
            </a:r>
            <a:r>
              <a:t>Building</a:t>
            </a:r>
            <a:r>
              <a:rPr spc="75"/>
              <a:t> </a:t>
            </a:r>
            <a:r>
              <a:t>Management</a:t>
            </a:r>
            <a:r>
              <a:rPr spc="45"/>
              <a:t> </a:t>
            </a:r>
            <a:r>
              <a:rPr spc="-40"/>
              <a:t>system,</a:t>
            </a:r>
            <a:r>
              <a:rPr spc="80"/>
              <a:t> </a:t>
            </a:r>
            <a:r>
              <a:t>which</a:t>
            </a:r>
            <a:r>
              <a:rPr spc="60"/>
              <a:t> </a:t>
            </a:r>
            <a:r>
              <a:rPr spc="-25"/>
              <a:t>is </a:t>
            </a:r>
            <a:r>
              <a:t>monitored</a:t>
            </a:r>
            <a:r>
              <a:rPr spc="110"/>
              <a:t> </a:t>
            </a:r>
            <a:r>
              <a:rPr spc="-20"/>
              <a:t>24/7</a:t>
            </a:r>
          </a:p>
        </p:txBody>
      </p:sp>
      <p:sp>
        <p:nvSpPr>
          <p:cNvPr id="557" name="object 10"/>
          <p:cNvSpPr txBox="1"/>
          <p:nvPr/>
        </p:nvSpPr>
        <p:spPr>
          <a:xfrm>
            <a:off x="1797811" y="5464619"/>
            <a:ext cx="294068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79704">
              <a:spcBef>
                <a:spcPts val="5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80"/>
              <a:t> </a:t>
            </a:r>
            <a:r>
              <a:rPr spc="-75">
                <a:hlinkClick r:id="rId5" invalidUrl="" action="" tgtFrame="" tooltip="" history="1" highlightClick="0" endSnd="0"/>
              </a:rPr>
              <a:t>technica</a:t>
            </a:r>
            <a:r>
              <a:rPr spc="-75"/>
              <a:t>l</a:t>
            </a:r>
            <a:r>
              <a:t> </a:t>
            </a:r>
            <a:r>
              <a:rPr spc="-104">
                <a:hlinkClick r:id="rId5" invalidUrl="" action="" tgtFrame="" tooltip="" history="1" highlightClick="0" endSnd="0"/>
              </a:rPr>
              <a:t>security</a:t>
            </a:r>
            <a:r>
              <a:rPr spc="-75"/>
              <a:t> </a:t>
            </a:r>
            <a:r>
              <a:rPr spc="-10">
                <a:hlinkClick r:id="rId5" invalidUrl="" action="" tgtFrame="" tooltip="" history="1" highlightClick="0" endSnd="0"/>
              </a:rPr>
              <a:t>systems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562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56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6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63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64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65" name="object 7"/>
          <p:cNvSpPr txBox="1"/>
          <p:nvPr>
            <p:ph type="title"/>
          </p:nvPr>
        </p:nvSpPr>
        <p:spPr>
          <a:xfrm>
            <a:off x="511859" y="358521"/>
            <a:ext cx="6169662" cy="575945"/>
          </a:xfrm>
          <a:prstGeom prst="rect">
            <a:avLst/>
          </a:prstGeom>
        </p:spPr>
        <p:txBody>
          <a:bodyPr/>
          <a:lstStyle/>
          <a:p>
            <a:pPr marR="5080" indent="12700">
              <a:lnSpc>
                <a:spcPts val="2000"/>
              </a:lnSpc>
              <a:spcBef>
                <a:spcPts val="300"/>
              </a:spcBef>
              <a:defRPr sz="1900"/>
            </a:pPr>
            <a:r>
              <a:t>BHANSA</a:t>
            </a:r>
            <a:r>
              <a:rPr spc="-100"/>
              <a:t> AIR </a:t>
            </a:r>
            <a:r>
              <a:t>TRAFFIC</a:t>
            </a:r>
            <a:r>
              <a:rPr spc="-100"/>
              <a:t> </a:t>
            </a:r>
            <a:r>
              <a:t>CONTROL</a:t>
            </a:r>
            <a:r>
              <a:rPr spc="-100"/>
              <a:t> AGENCY, BOSNIA </a:t>
            </a:r>
            <a:r>
              <a:t>AND</a:t>
            </a:r>
            <a:r>
              <a:rPr spc="-200"/>
              <a:t> </a:t>
            </a:r>
            <a:r>
              <a:rPr spc="-100"/>
              <a:t>HERZEGOVINA</a:t>
            </a:r>
          </a:p>
        </p:txBody>
      </p:sp>
      <p:sp>
        <p:nvSpPr>
          <p:cNvPr id="566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567" name="object 8"/>
          <p:cNvSpPr txBox="1"/>
          <p:nvPr/>
        </p:nvSpPr>
        <p:spPr>
          <a:xfrm>
            <a:off x="511859" y="1129283"/>
            <a:ext cx="8476617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3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Next </a:t>
            </a:r>
            <a:r>
              <a:rPr spc="-95"/>
              <a:t>generation</a:t>
            </a:r>
            <a:r>
              <a:rPr spc="-180"/>
              <a:t> </a:t>
            </a:r>
            <a:r>
              <a:rPr spc="-100"/>
              <a:t>Multiservice</a:t>
            </a:r>
            <a:r>
              <a:rPr spc="-175"/>
              <a:t> </a:t>
            </a:r>
            <a:r>
              <a:rPr spc="-90"/>
              <a:t>network</a:t>
            </a:r>
            <a:r>
              <a:rPr spc="-145"/>
              <a:t> </a:t>
            </a:r>
            <a:r>
              <a:rPr spc="-30"/>
              <a:t>upgrade</a:t>
            </a:r>
          </a:p>
        </p:txBody>
      </p:sp>
      <p:sp>
        <p:nvSpPr>
          <p:cNvPr id="568" name="object 9"/>
          <p:cNvSpPr txBox="1"/>
          <p:nvPr/>
        </p:nvSpPr>
        <p:spPr>
          <a:xfrm>
            <a:off x="6905369" y="2143606"/>
            <a:ext cx="4864101" cy="1802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665" indent="-227965"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55"/>
              <a:t> </a:t>
            </a:r>
            <a:r>
              <a:t>of</a:t>
            </a:r>
            <a:r>
              <a:rPr spc="70"/>
              <a:t> </a:t>
            </a:r>
            <a:r>
              <a:t>critical</a:t>
            </a:r>
            <a:r>
              <a:rPr spc="50"/>
              <a:t> </a:t>
            </a:r>
            <a:r>
              <a:t>communications</a:t>
            </a:r>
            <a:r>
              <a:rPr spc="30"/>
              <a:t> </a:t>
            </a:r>
            <a:r>
              <a:rPr spc="-10"/>
              <a:t>system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60"/>
              <a:t> </a:t>
            </a:r>
            <a:r>
              <a:t>of</a:t>
            </a:r>
            <a:r>
              <a:rPr spc="-45"/>
              <a:t> </a:t>
            </a:r>
            <a:r>
              <a:t>Cisco</a:t>
            </a:r>
            <a:r>
              <a:rPr spc="-35"/>
              <a:t> </a:t>
            </a:r>
            <a:r>
              <a:rPr spc="65"/>
              <a:t>MPLS</a:t>
            </a:r>
            <a:r>
              <a:rPr spc="-50"/>
              <a:t> </a:t>
            </a:r>
            <a:r>
              <a:rPr spc="85"/>
              <a:t>VPN</a:t>
            </a:r>
            <a:r>
              <a:rPr spc="-65"/>
              <a:t> </a:t>
            </a:r>
            <a:r>
              <a:t>network</a:t>
            </a:r>
            <a:r>
              <a:rPr spc="-80"/>
              <a:t> </a:t>
            </a:r>
            <a:r>
              <a:t>and</a:t>
            </a:r>
            <a:r>
              <a:rPr spc="-45"/>
              <a:t> </a:t>
            </a:r>
            <a:r>
              <a:rPr spc="-25"/>
              <a:t>IP </a:t>
            </a:r>
            <a:r>
              <a:t>Multicast</a:t>
            </a:r>
            <a:r>
              <a:rPr spc="-55"/>
              <a:t> </a:t>
            </a:r>
            <a:r>
              <a:t>routing</a:t>
            </a:r>
            <a:r>
              <a:rPr spc="-55"/>
              <a:t> </a:t>
            </a:r>
            <a:r>
              <a:rPr spc="-10"/>
              <a:t>system </a:t>
            </a:r>
            <a:r>
              <a:t>in function</a:t>
            </a:r>
            <a:r>
              <a:rPr spc="-45"/>
              <a:t> </a:t>
            </a:r>
            <a:r>
              <a:t>of </a:t>
            </a:r>
            <a:r>
              <a:rPr spc="-10"/>
              <a:t>INDRA system</a:t>
            </a:r>
            <a:r>
              <a:rPr spc="-20"/>
              <a:t> </a:t>
            </a:r>
            <a:r>
              <a:rPr spc="-60"/>
              <a:t>(Air</a:t>
            </a:r>
            <a:r>
              <a:rPr spc="-30"/>
              <a:t> </a:t>
            </a:r>
            <a:r>
              <a:rPr spc="-25"/>
              <a:t>Traffic</a:t>
            </a:r>
            <a:r>
              <a:rPr spc="-30"/>
              <a:t> </a:t>
            </a:r>
            <a:r>
              <a:t>Automation</a:t>
            </a:r>
            <a:r>
              <a:rPr spc="-75"/>
              <a:t> </a:t>
            </a:r>
            <a:r>
              <a:rPr spc="-10"/>
              <a:t>System)</a:t>
            </a:r>
          </a:p>
          <a:p>
            <a:pPr marL="241300" marR="173354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Integrated</a:t>
            </a:r>
            <a:r>
              <a:rPr spc="-90"/>
              <a:t> </a:t>
            </a:r>
            <a:r>
              <a:rPr spc="-10"/>
              <a:t>cybersecurity</a:t>
            </a:r>
            <a:r>
              <a:rPr spc="-80"/>
              <a:t> </a:t>
            </a:r>
            <a:r>
              <a:rPr spc="-60"/>
              <a:t>system: </a:t>
            </a:r>
            <a:r>
              <a:rPr spc="-10"/>
              <a:t>CheckPoint </a:t>
            </a:r>
            <a:r>
              <a:t>NGFW,</a:t>
            </a:r>
            <a:r>
              <a:rPr spc="-15"/>
              <a:t> </a:t>
            </a:r>
            <a:r>
              <a:t>Blue</a:t>
            </a:r>
            <a:r>
              <a:rPr spc="-30"/>
              <a:t> </a:t>
            </a:r>
            <a:r>
              <a:t>Coat</a:t>
            </a:r>
            <a:r>
              <a:rPr spc="-25"/>
              <a:t> </a:t>
            </a:r>
            <a:r>
              <a:t>multifactor</a:t>
            </a:r>
            <a:r>
              <a:rPr spc="-70"/>
              <a:t> </a:t>
            </a:r>
            <a:r>
              <a:rPr spc="-10"/>
              <a:t>authentication, SevOne</a:t>
            </a:r>
            <a:r>
              <a:rPr spc="-45"/>
              <a:t> </a:t>
            </a:r>
            <a:r>
              <a:rPr spc="-10"/>
              <a:t>system</a:t>
            </a:r>
            <a:r>
              <a:rPr spc="-55"/>
              <a:t> </a:t>
            </a:r>
            <a:r>
              <a:rPr spc="-10"/>
              <a:t>for</a:t>
            </a:r>
            <a:r>
              <a:rPr spc="-55"/>
              <a:t> </a:t>
            </a:r>
            <a:r>
              <a:t>monitoring</a:t>
            </a:r>
            <a:r>
              <a:rPr spc="-60"/>
              <a:t> </a:t>
            </a:r>
            <a:r>
              <a:t>of</a:t>
            </a:r>
            <a:r>
              <a:rPr spc="-60"/>
              <a:t> </a:t>
            </a:r>
            <a:r>
              <a:t>device</a:t>
            </a:r>
            <a:r>
              <a:rPr spc="-45"/>
              <a:t> </a:t>
            </a:r>
            <a:r>
              <a:t>and</a:t>
            </a:r>
            <a:r>
              <a:rPr spc="-50"/>
              <a:t> </a:t>
            </a:r>
            <a:r>
              <a:rPr spc="-20"/>
              <a:t>apps </a:t>
            </a:r>
            <a:r>
              <a:rPr spc="-10"/>
              <a:t>performance</a:t>
            </a:r>
          </a:p>
        </p:txBody>
      </p:sp>
      <p:sp>
        <p:nvSpPr>
          <p:cNvPr id="569" name="object 10"/>
          <p:cNvSpPr txBox="1"/>
          <p:nvPr/>
        </p:nvSpPr>
        <p:spPr>
          <a:xfrm>
            <a:off x="2221357" y="5477967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1559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104">
                <a:hlinkClick r:id="rId5" invalidUrl="" action="" tgtFrame="" tooltip="" history="1" highlightClick="0" endSnd="0"/>
              </a:rPr>
              <a:t> </a:t>
            </a:r>
            <a:r>
              <a:rPr spc="-215">
                <a:hlinkClick r:id="rId5" invalidUrl="" action="" tgtFrame="" tooltip="" history="1" highlightClick="0" endSnd="0"/>
              </a:rPr>
              <a:t>IT</a:t>
            </a:r>
            <a:r>
              <a:rPr spc="-95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WhatsApp Image 2026-06-09 at 11.11.10 (1).jpeg" descr="WhatsApp Image 2026-06-09 at 11.11.10 (1)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Title 1"/>
          <p:cNvSpPr txBox="1"/>
          <p:nvPr>
            <p:ph type="title"/>
          </p:nvPr>
        </p:nvSpPr>
        <p:spPr>
          <a:xfrm>
            <a:off x="221064" y="168598"/>
            <a:ext cx="11462996" cy="1349117"/>
          </a:xfrm>
          <a:prstGeom prst="rect">
            <a:avLst/>
          </a:prstGeom>
        </p:spPr>
        <p:txBody>
          <a:bodyPr/>
          <a:lstStyle/>
          <a:p>
            <a:pPr algn="just" defTabSz="758951">
              <a:defRPr sz="2988"/>
            </a:pPr>
            <a:br/>
            <a:r>
              <a:t>Engineering Design Project for the Replacement and Upgrade of the Telecommunications Network</a:t>
            </a:r>
          </a:p>
        </p:txBody>
      </p:sp>
      <p:sp>
        <p:nvSpPr>
          <p:cNvPr id="574" name="Subtitle 2"/>
          <p:cNvSpPr txBox="1"/>
          <p:nvPr>
            <p:ph type="body" sz="quarter" idx="1"/>
          </p:nvPr>
        </p:nvSpPr>
        <p:spPr>
          <a:xfrm>
            <a:off x="7036468" y="2650962"/>
            <a:ext cx="5155532" cy="2893031"/>
          </a:xfrm>
          <a:prstGeom prst="rect">
            <a:avLst/>
          </a:prstGeom>
        </p:spPr>
        <p:txBody>
          <a:bodyPr/>
          <a:lstStyle/>
          <a:p>
            <a:pPr algn="l">
              <a:defRPr sz="1800"/>
            </a:pPr>
            <a:r>
              <a:t>Design of the future mission-critical BHANSA IP MPLS network.</a:t>
            </a:r>
            <a:br/>
            <a:br/>
            <a:r>
              <a:t>The goal of the project was to design a reliable, high-capacity network that meets all requirements using appropriate technologies, protocols, and architecture, ensuring scalability, resilience, efficient operation, simplified and centralized management and monitoring, and future expansion.</a:t>
            </a:r>
          </a:p>
        </p:txBody>
      </p:sp>
      <p:pic>
        <p:nvPicPr>
          <p:cNvPr id="575" name="Picture 14" descr="Picture 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6224" y="2024028"/>
            <a:ext cx="6732396" cy="4146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580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578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79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581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82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583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100"/>
            </a:pPr>
            <a:r>
              <a:t>PE</a:t>
            </a:r>
            <a:r>
              <a:rPr spc="-200"/>
              <a:t> </a:t>
            </a:r>
            <a:r>
              <a:rPr spc="0"/>
              <a:t>ROADS</a:t>
            </a:r>
            <a:r>
              <a:rPr spc="-200"/>
              <a:t> </a:t>
            </a:r>
            <a:r>
              <a:t>OF</a:t>
            </a:r>
            <a:r>
              <a:rPr spc="-200"/>
              <a:t> </a:t>
            </a:r>
            <a:r>
              <a:rPr spc="0"/>
              <a:t>REPUBLIC</a:t>
            </a:r>
            <a:r>
              <a:rPr spc="-200"/>
              <a:t> </a:t>
            </a:r>
            <a:r>
              <a:t>OF</a:t>
            </a:r>
            <a:r>
              <a:rPr spc="-200"/>
              <a:t> </a:t>
            </a:r>
            <a:r>
              <a:rPr spc="-100"/>
              <a:t>SRPSKA</a:t>
            </a:r>
          </a:p>
        </p:txBody>
      </p:sp>
      <p:sp>
        <p:nvSpPr>
          <p:cNvPr id="584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585" name="object 8"/>
          <p:cNvSpPr txBox="1"/>
          <p:nvPr/>
        </p:nvSpPr>
        <p:spPr>
          <a:xfrm>
            <a:off x="511859" y="1129283"/>
            <a:ext cx="8889367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2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150"/>
              <a:t> </a:t>
            </a:r>
            <a:r>
              <a:rPr spc="-95"/>
              <a:t>of</a:t>
            </a:r>
            <a:r>
              <a:rPr spc="-135"/>
              <a:t> </a:t>
            </a:r>
            <a:r>
              <a:rPr spc="-335"/>
              <a:t>ITS</a:t>
            </a:r>
            <a:r>
              <a:rPr spc="-130"/>
              <a:t> </a:t>
            </a:r>
            <a:r>
              <a:rPr spc="-114"/>
              <a:t>system</a:t>
            </a:r>
            <a:r>
              <a:rPr spc="-135"/>
              <a:t> </a:t>
            </a:r>
            <a:r>
              <a:rPr spc="-90"/>
              <a:t>along</a:t>
            </a:r>
            <a:r>
              <a:rPr spc="-135"/>
              <a:t> </a:t>
            </a:r>
            <a:r>
              <a:rPr spc="-85"/>
              <a:t>the</a:t>
            </a:r>
            <a:r>
              <a:rPr spc="-130"/>
              <a:t> </a:t>
            </a:r>
            <a:r>
              <a:rPr spc="-45"/>
              <a:t>highway</a:t>
            </a:r>
          </a:p>
        </p:txBody>
      </p:sp>
      <p:sp>
        <p:nvSpPr>
          <p:cNvPr id="586" name="object 9"/>
          <p:cNvSpPr txBox="1"/>
          <p:nvPr/>
        </p:nvSpPr>
        <p:spPr>
          <a:xfrm>
            <a:off x="6905369" y="2168269"/>
            <a:ext cx="4734561" cy="3326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5080" indent="-228600">
              <a:lnSpc>
                <a:spcPts val="14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</a:t>
            </a:r>
            <a:r>
              <a:rPr spc="-45"/>
              <a:t> </a:t>
            </a:r>
            <a:r>
              <a:t>and</a:t>
            </a:r>
            <a:r>
              <a:rPr spc="-45"/>
              <a:t> </a:t>
            </a:r>
            <a:r>
              <a:t>construction</a:t>
            </a:r>
            <a:r>
              <a:rPr spc="-40"/>
              <a:t> </a:t>
            </a:r>
            <a:r>
              <a:t>of</a:t>
            </a:r>
            <a:r>
              <a:rPr spc="-65"/>
              <a:t> </a:t>
            </a:r>
            <a:r>
              <a:rPr spc="-30"/>
              <a:t>over</a:t>
            </a:r>
            <a:r>
              <a:rPr spc="-45"/>
              <a:t> 100km </a:t>
            </a:r>
            <a:r>
              <a:t>of</a:t>
            </a:r>
            <a:r>
              <a:rPr spc="-45"/>
              <a:t> </a:t>
            </a:r>
            <a:r>
              <a:rPr spc="-10"/>
              <a:t>optical </a:t>
            </a:r>
            <a:r>
              <a:t>infrastructure</a:t>
            </a:r>
            <a:r>
              <a:rPr spc="-50"/>
              <a:t> </a:t>
            </a:r>
            <a:r>
              <a:t>along</a:t>
            </a:r>
            <a:r>
              <a:rPr spc="-90"/>
              <a:t> </a:t>
            </a:r>
            <a:r>
              <a:t>the</a:t>
            </a:r>
            <a:r>
              <a:rPr spc="-60"/>
              <a:t> </a:t>
            </a:r>
            <a:r>
              <a:t>highway</a:t>
            </a:r>
            <a:r>
              <a:rPr spc="-70"/>
              <a:t> </a:t>
            </a:r>
            <a:r>
              <a:rPr spc="-189"/>
              <a:t>–</a:t>
            </a:r>
            <a:r>
              <a:rPr spc="-65"/>
              <a:t> </a:t>
            </a:r>
            <a:r>
              <a:t>Doboj</a:t>
            </a:r>
            <a:r>
              <a:rPr spc="-60"/>
              <a:t> </a:t>
            </a:r>
            <a:r>
              <a:rPr spc="-189"/>
              <a:t>–</a:t>
            </a:r>
            <a:r>
              <a:rPr spc="-70"/>
              <a:t> </a:t>
            </a:r>
            <a:r>
              <a:t>Banja</a:t>
            </a:r>
            <a:r>
              <a:rPr spc="-80"/>
              <a:t> </a:t>
            </a:r>
            <a:r>
              <a:rPr spc="-20"/>
              <a:t>Luka</a:t>
            </a:r>
          </a:p>
          <a:p>
            <a:pPr marL="240665" indent="-227965">
              <a:lnSpc>
                <a:spcPts val="14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75"/>
              <a:t> </a:t>
            </a:r>
            <a:r>
              <a:t>of</a:t>
            </a:r>
            <a:r>
              <a:rPr spc="-55"/>
              <a:t> </a:t>
            </a:r>
            <a:r>
              <a:rPr spc="-25"/>
              <a:t>a</a:t>
            </a:r>
            <a:r>
              <a:rPr spc="-85"/>
              <a:t> </a:t>
            </a:r>
            <a:r>
              <a:rPr spc="-25"/>
              <a:t>Traffic</a:t>
            </a:r>
            <a:r>
              <a:rPr spc="-50"/>
              <a:t> </a:t>
            </a:r>
            <a:r>
              <a:t>Control</a:t>
            </a:r>
            <a:r>
              <a:rPr spc="-65"/>
              <a:t> </a:t>
            </a:r>
            <a:r>
              <a:t>Center</a:t>
            </a:r>
            <a:r>
              <a:rPr spc="-50"/>
              <a:t> </a:t>
            </a:r>
            <a:r>
              <a:t>and</a:t>
            </a:r>
            <a:r>
              <a:rPr spc="-60"/>
              <a:t> </a:t>
            </a:r>
            <a:r>
              <a:rPr spc="-104"/>
              <a:t>3</a:t>
            </a:r>
            <a:r>
              <a:rPr spc="-60"/>
              <a:t> </a:t>
            </a:r>
            <a:r>
              <a:rPr spc="-20"/>
              <a:t>toll</a:t>
            </a:r>
          </a:p>
          <a:p>
            <a:pPr indent="241300">
              <a:lnSpc>
                <a:spcPts val="1400"/>
              </a:lnSpc>
              <a:defRPr spc="-1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stations</a:t>
            </a:r>
          </a:p>
          <a:p>
            <a:pPr marL="241300" marR="1049655" indent="-228600">
              <a:lnSpc>
                <a:spcPts val="14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5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Traffic</a:t>
            </a:r>
            <a:r>
              <a:rPr spc="-65"/>
              <a:t> </a:t>
            </a:r>
            <a:r>
              <a:rPr spc="0"/>
              <a:t>monitoring,</a:t>
            </a:r>
            <a:r>
              <a:rPr spc="-65"/>
              <a:t> </a:t>
            </a:r>
            <a:r>
              <a:t>variable</a:t>
            </a:r>
            <a:r>
              <a:rPr spc="-55"/>
              <a:t> </a:t>
            </a:r>
            <a:r>
              <a:rPr spc="0"/>
              <a:t>VMS</a:t>
            </a:r>
            <a:r>
              <a:rPr spc="-45"/>
              <a:t> </a:t>
            </a:r>
            <a:r>
              <a:rPr spc="-10"/>
              <a:t>signaling management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Speed</a:t>
            </a:r>
            <a:r>
              <a:rPr spc="-45"/>
              <a:t> </a:t>
            </a:r>
            <a:r>
              <a:t>control</a:t>
            </a:r>
            <a:r>
              <a:rPr spc="-80"/>
              <a:t> </a:t>
            </a:r>
            <a:r>
              <a:t>and</a:t>
            </a:r>
            <a:r>
              <a:rPr spc="-90"/>
              <a:t> </a:t>
            </a:r>
            <a:r>
              <a:t>use</a:t>
            </a:r>
            <a:r>
              <a:rPr spc="-80"/>
              <a:t> </a:t>
            </a:r>
            <a:r>
              <a:t>of</a:t>
            </a:r>
            <a:r>
              <a:rPr spc="-94"/>
              <a:t> </a:t>
            </a:r>
            <a:r>
              <a:rPr spc="-10"/>
              <a:t>traffic</a:t>
            </a:r>
            <a:r>
              <a:rPr spc="-85"/>
              <a:t> </a:t>
            </a:r>
            <a:r>
              <a:rPr spc="-10"/>
              <a:t>lanes</a:t>
            </a:r>
            <a:r>
              <a:rPr spc="-90"/>
              <a:t> </a:t>
            </a:r>
            <a:r>
              <a:rPr spc="-10"/>
              <a:t>(LSCS)</a:t>
            </a:r>
          </a:p>
          <a:p>
            <a:pPr marL="241300" marR="652144" indent="-228600">
              <a:lnSpc>
                <a:spcPts val="14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Determining</a:t>
            </a:r>
            <a:r>
              <a:rPr spc="35"/>
              <a:t> </a:t>
            </a:r>
            <a:r>
              <a:t>weather</a:t>
            </a:r>
            <a:r>
              <a:rPr spc="10"/>
              <a:t> </a:t>
            </a:r>
            <a:r>
              <a:t>conditions</a:t>
            </a:r>
            <a:r>
              <a:rPr spc="25"/>
              <a:t> </a:t>
            </a:r>
            <a:r>
              <a:t>on</a:t>
            </a:r>
            <a:r>
              <a:rPr spc="5"/>
              <a:t> </a:t>
            </a:r>
            <a:r>
              <a:rPr spc="-10"/>
              <a:t>roads</a:t>
            </a:r>
            <a:r>
              <a:rPr spc="15"/>
              <a:t> </a:t>
            </a:r>
            <a:r>
              <a:rPr spc="-25"/>
              <a:t>and </a:t>
            </a:r>
            <a:r>
              <a:t>informing</a:t>
            </a:r>
            <a:r>
              <a:rPr spc="-25"/>
              <a:t> </a:t>
            </a:r>
            <a:r>
              <a:t>participants</a:t>
            </a:r>
            <a:r>
              <a:rPr spc="10"/>
              <a:t> </a:t>
            </a:r>
            <a:r>
              <a:rPr spc="-10"/>
              <a:t>(weather stations)</a:t>
            </a:r>
          </a:p>
          <a:p>
            <a:pPr marL="240665" indent="-227965">
              <a:lnSpc>
                <a:spcPts val="14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Video</a:t>
            </a:r>
            <a:r>
              <a:rPr spc="5"/>
              <a:t> </a:t>
            </a:r>
            <a:r>
              <a:rPr spc="-10"/>
              <a:t>surveillance</a:t>
            </a:r>
            <a:r>
              <a:rPr spc="-15"/>
              <a:t> </a:t>
            </a:r>
            <a:r>
              <a:t>and</a:t>
            </a:r>
            <a:r>
              <a:rPr spc="-45"/>
              <a:t> </a:t>
            </a:r>
            <a:r>
              <a:rPr spc="-10"/>
              <a:t>system</a:t>
            </a:r>
            <a:r>
              <a:rPr spc="-40"/>
              <a:t> </a:t>
            </a:r>
            <a:r>
              <a:rPr spc="-20"/>
              <a:t>for</a:t>
            </a:r>
            <a:r>
              <a:rPr spc="-45"/>
              <a:t> </a:t>
            </a:r>
            <a:r>
              <a:t>detecting</a:t>
            </a:r>
            <a:r>
              <a:rPr spc="-20"/>
              <a:t> </a:t>
            </a:r>
            <a:r>
              <a:rPr spc="-10"/>
              <a:t>traffic</a:t>
            </a:r>
          </a:p>
          <a:p>
            <a:pPr indent="241300">
              <a:lnSpc>
                <a:spcPts val="1400"/>
              </a:lnSpc>
              <a:defRPr spc="-1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parameters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Incident</a:t>
            </a:r>
            <a:r>
              <a:rPr spc="-15"/>
              <a:t> </a:t>
            </a:r>
            <a:r>
              <a:t>detection</a:t>
            </a:r>
            <a:r>
              <a:rPr spc="5"/>
              <a:t> </a:t>
            </a:r>
            <a:r>
              <a:rPr spc="-10"/>
              <a:t>systems</a:t>
            </a:r>
          </a:p>
          <a:p>
            <a:pPr marL="241300" marR="134620" indent="-228600">
              <a:lnSpc>
                <a:spcPts val="14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Unauthorized</a:t>
            </a:r>
            <a:r>
              <a:rPr spc="-15"/>
              <a:t> </a:t>
            </a:r>
            <a:r>
              <a:rPr spc="-10"/>
              <a:t>vehicle</a:t>
            </a:r>
            <a:r>
              <a:rPr spc="-15"/>
              <a:t> </a:t>
            </a:r>
            <a:r>
              <a:rPr spc="-25"/>
              <a:t>size</a:t>
            </a:r>
            <a:r>
              <a:t> detection</a:t>
            </a:r>
            <a:r>
              <a:rPr spc="5"/>
              <a:t> </a:t>
            </a:r>
            <a:r>
              <a:rPr spc="-20"/>
              <a:t>systems</a:t>
            </a:r>
            <a:r>
              <a:rPr spc="-15"/>
              <a:t> </a:t>
            </a:r>
            <a:r>
              <a:rPr spc="-10"/>
              <a:t>(vehicle height,</a:t>
            </a:r>
            <a:r>
              <a:rPr spc="-104"/>
              <a:t> </a:t>
            </a:r>
            <a:r>
              <a:rPr spc="-10"/>
              <a:t>width,</a:t>
            </a:r>
            <a:r>
              <a:rPr spc="-85"/>
              <a:t> </a:t>
            </a:r>
            <a:r>
              <a:rPr spc="-10"/>
              <a:t>length)</a:t>
            </a:r>
          </a:p>
        </p:txBody>
      </p:sp>
      <p:sp>
        <p:nvSpPr>
          <p:cNvPr id="587" name="object 10"/>
          <p:cNvSpPr txBox="1"/>
          <p:nvPr/>
        </p:nvSpPr>
        <p:spPr>
          <a:xfrm>
            <a:off x="2031109" y="5470854"/>
            <a:ext cx="2467611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86689">
              <a:spcBef>
                <a:spcPts val="700"/>
              </a:spcBef>
              <a:defRPr b="1" spc="-6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Check</a:t>
            </a:r>
            <a:r>
              <a:rPr spc="-114">
                <a:hlinkClick r:id="rId5" invalidUrl="" action="" tgtFrame="" tooltip="" history="1" highlightClick="0" endSnd="0"/>
              </a:rPr>
              <a:t> </a:t>
            </a:r>
            <a:r>
              <a:rPr spc="-70">
                <a:hlinkClick r:id="rId5" invalidUrl="" action="" tgtFrame="" tooltip="" history="1" highlightClick="0" endSnd="0"/>
              </a:rPr>
              <a:t>out</a:t>
            </a:r>
            <a:r>
              <a:rPr spc="-110"/>
              <a:t> </a:t>
            </a:r>
            <a:r>
              <a:rPr spc="-95">
                <a:hlinkClick r:id="rId5" invalidUrl="" action="" tgtFrame="" tooltip="" history="1" highlightClick="0" endSnd="0"/>
              </a:rPr>
              <a:t>video</a:t>
            </a:r>
            <a:r>
              <a:rPr spc="-114"/>
              <a:t> </a:t>
            </a:r>
            <a:r>
              <a:rPr spc="-90">
                <a:hlinkClick r:id="rId5" invalidUrl="" action="" tgtFrame="" tooltip="" history="1" highlightClick="0" endSnd="0"/>
              </a:rPr>
              <a:t>Case</a:t>
            </a:r>
            <a:r>
              <a:rPr spc="-104">
                <a:hlinkClick r:id="rId5" invalidUrl="" action="" tgtFrame="" tooltip="" history="1" highlightClick="0" endSnd="0"/>
              </a:rPr>
              <a:t> </a:t>
            </a:r>
            <a:r>
              <a:rPr spc="-20">
                <a:hlinkClick r:id="rId5" invalidUrl="" action="" tgtFrame="" tooltip="" history="1" highlightClick="0" endSnd="0"/>
              </a:rPr>
              <a:t>Study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Content Placeholder 2"/>
          <p:cNvSpPr txBox="1"/>
          <p:nvPr>
            <p:ph type="body" sz="half" idx="1"/>
          </p:nvPr>
        </p:nvSpPr>
        <p:spPr>
          <a:xfrm>
            <a:off x="6391371" y="1876330"/>
            <a:ext cx="5506041" cy="435133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1800"/>
            </a:pPr>
            <a:r>
              <a:t>New MPLS architecture ensures full redundancy at optical and equipment levels, fast convergence, advanced traffic engineering, and guaranteed service quality for critical applications.</a:t>
            </a:r>
          </a:p>
          <a:p>
            <a:pPr marL="0" indent="0">
              <a:buSzTx/>
              <a:buNone/>
              <a:defRPr sz="1800"/>
            </a:pPr>
          </a:p>
          <a:p>
            <a:pPr marL="0" indent="0">
              <a:buSzTx/>
              <a:buNone/>
              <a:defRPr sz="1800"/>
            </a:pPr>
            <a:r>
              <a:t>The network is centrally managed, enabling unified monitoring, configuration, and service provisioning, with strict prioritization of critical services over non-critical traffic.</a:t>
            </a:r>
          </a:p>
        </p:txBody>
      </p:sp>
      <p:pic>
        <p:nvPicPr>
          <p:cNvPr id="590" name="Picture 8" descr="Picture 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7040" y="1436915"/>
            <a:ext cx="4239525" cy="5230168"/>
          </a:xfrm>
          <a:prstGeom prst="rect">
            <a:avLst/>
          </a:prstGeom>
          <a:ln w="12700">
            <a:miter lim="400000"/>
          </a:ln>
        </p:spPr>
      </p:pic>
      <p:sp>
        <p:nvSpPr>
          <p:cNvPr id="591" name="Title 1"/>
          <p:cNvSpPr txBox="1"/>
          <p:nvPr>
            <p:ph type="title"/>
          </p:nvPr>
        </p:nvSpPr>
        <p:spPr>
          <a:xfrm>
            <a:off x="348004" y="190918"/>
            <a:ext cx="11143271" cy="1325563"/>
          </a:xfrm>
          <a:prstGeom prst="rect">
            <a:avLst/>
          </a:prstGeom>
        </p:spPr>
        <p:txBody>
          <a:bodyPr/>
          <a:lstStyle/>
          <a:p>
            <a:pPr/>
            <a:r>
              <a:t>Implementation and design - IP/MPLS Network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" name="WhatsApp Image 2026-06-09 at 11.06.28 (1).jpeg" descr="WhatsApp Image 2026-06-09 at 11.06.28 (1)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596" name="WhatsApp Image 2026-06-09 at 11.14.22.jpeg" descr="WhatsApp Image 2026-06-09 at 11.14.22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601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599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00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02" name="object 5"/>
          <p:cNvSpPr txBox="1"/>
          <p:nvPr/>
        </p:nvSpPr>
        <p:spPr>
          <a:xfrm>
            <a:off x="434745" y="2927044"/>
            <a:ext cx="5728337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65"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Energy</a:t>
            </a:r>
            <a:r>
              <a:rPr spc="-500"/>
              <a:t> </a:t>
            </a:r>
            <a:r>
              <a:rPr spc="-45"/>
              <a:t>Industry</a:t>
            </a:r>
          </a:p>
        </p:txBody>
      </p:sp>
      <p:sp>
        <p:nvSpPr>
          <p:cNvPr id="603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604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7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608" name="7dfcf588-7694-4d4c-8101-099081cc3436.PNG" descr="7dfcf588-7694-4d4c-8101-099081cc343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object 17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120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118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1" name="object 5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173354">
              <a:defRPr sz="3400">
                <a:solidFill>
                  <a:srgbClr val="FFFFFF"/>
                </a:solidFill>
              </a:defRPr>
            </a:pPr>
            <a:r>
              <a:t>TeleGroup</a:t>
            </a:r>
            <a:r>
              <a:rPr spc="-300"/>
              <a:t> </a:t>
            </a:r>
            <a:r>
              <a:rPr spc="-100"/>
              <a:t>system</a:t>
            </a:r>
          </a:p>
        </p:txBody>
      </p:sp>
      <p:graphicFrame>
        <p:nvGraphicFramePr>
          <p:cNvPr id="122" name="object 6"/>
          <p:cNvGraphicFramePr/>
          <p:nvPr/>
        </p:nvGraphicFramePr>
        <p:xfrm>
          <a:off x="1298892" y="1258441"/>
          <a:ext cx="2371726" cy="434022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371725"/>
              </a:tblGrid>
              <a:tr h="960119">
                <a:tc>
                  <a:txBody>
                    <a:bodyPr/>
                    <a:lstStyle/>
                    <a:p>
                      <a:pPr indent="780415" algn="l">
                        <a:lnSpc>
                          <a:spcPts val="3900"/>
                        </a:lnSpc>
                        <a:defRPr spc="-390" sz="3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1992</a:t>
                      </a:r>
                    </a:p>
                    <a:p>
                      <a:pPr indent="808355" algn="l">
                        <a:defRPr spc="40" sz="1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Founded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FFFFFF"/>
                      </a:solidFill>
                    </a:lnL>
                    <a:lnB w="3175">
                      <a:solidFill>
                        <a:srgbClr val="FFFFFF"/>
                      </a:solidFill>
                    </a:lnB>
                  </a:tcPr>
                </a:tc>
              </a:tr>
              <a:tr h="1115060">
                <a:tc>
                  <a:txBody>
                    <a:bodyPr/>
                    <a:lstStyle/>
                    <a:p>
                      <a:pPr indent="168910" algn="ctr">
                        <a:lnSpc>
                          <a:spcPts val="4200"/>
                        </a:lnSpc>
                        <a:spcBef>
                          <a:spcPts val="1000"/>
                        </a:spcBef>
                        <a:defRPr spc="-385" sz="3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30+</a:t>
                      </a:r>
                    </a:p>
                    <a:p>
                      <a:pPr indent="170179" algn="ctr">
                        <a:lnSpc>
                          <a:spcPts val="1800"/>
                        </a:lnSpc>
                        <a:defRPr spc="-10" sz="1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Years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FFFFFF"/>
                      </a:solidFill>
                    </a:lnL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</a:tcPr>
                </a:tc>
              </a:tr>
              <a:tr h="1159510">
                <a:tc>
                  <a:txBody>
                    <a:bodyPr/>
                    <a:lstStyle/>
                    <a:p>
                      <a:pPr indent="168275" algn="ctr">
                        <a:spcBef>
                          <a:spcPts val="1300"/>
                        </a:spcBef>
                        <a:defRPr spc="-20" sz="3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400+</a:t>
                      </a:r>
                    </a:p>
                    <a:p>
                      <a:pPr indent="170814" algn="ctr">
                        <a:spcBef>
                          <a:spcPts val="100"/>
                        </a:spcBef>
                        <a:defRPr spc="-10" sz="1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Clients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FFFFFF"/>
                      </a:solidFill>
                    </a:lnL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</a:tcPr>
                </a:tc>
              </a:tr>
              <a:tr h="1105535">
                <a:tc>
                  <a:txBody>
                    <a:bodyPr/>
                    <a:lstStyle/>
                    <a:p>
                      <a:pPr indent="169545" algn="ctr">
                        <a:spcBef>
                          <a:spcPts val="1100"/>
                        </a:spcBef>
                        <a:defRPr spc="-50" sz="3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6</a:t>
                      </a:r>
                    </a:p>
                    <a:p>
                      <a:pPr indent="172085" algn="ctr">
                        <a:spcBef>
                          <a:spcPts val="100"/>
                        </a:spcBef>
                        <a:defRPr spc="-10" sz="1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Countries</a:t>
                      </a:r>
                    </a:p>
                    <a:p>
                      <a:pPr indent="168910" algn="ctr">
                        <a:lnSpc>
                          <a:spcPts val="1000"/>
                        </a:lnSpc>
                        <a:defRPr spc="-45" sz="10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SRB,</a:t>
                      </a:r>
                      <a:r>
                        <a:rPr spc="-65"/>
                        <a:t> </a:t>
                      </a:r>
                      <a:r>
                        <a:rPr spc="-50"/>
                        <a:t>BIH,</a:t>
                      </a:r>
                      <a:r>
                        <a:rPr spc="-79"/>
                        <a:t> </a:t>
                      </a:r>
                      <a:r>
                        <a:rPr spc="-50"/>
                        <a:t>CG, SLO,</a:t>
                      </a:r>
                      <a:r>
                        <a:rPr spc="-79"/>
                        <a:t> </a:t>
                      </a:r>
                      <a:r>
                        <a:rPr spc="-25"/>
                        <a:t>CRO</a:t>
                      </a:r>
                    </a:p>
                  </a:txBody>
                  <a:tcPr marL="0" marR="0" marT="0" marB="0" anchor="t" anchorCtr="0" horzOverflow="overflow">
                    <a:lnL w="3175">
                      <a:solidFill>
                        <a:srgbClr val="FFFFFF"/>
                      </a:solidFill>
                    </a:lnL>
                    <a:lnT w="3175">
                      <a:solidFill>
                        <a:srgbClr val="FFFFFF"/>
                      </a:solidFill>
                    </a:lnT>
                  </a:tcPr>
                </a:tc>
              </a:tr>
            </a:tbl>
          </a:graphicData>
        </a:graphic>
      </p:graphicFrame>
      <p:sp>
        <p:nvSpPr>
          <p:cNvPr id="123" name="object 7"/>
          <p:cNvSpPr txBox="1"/>
          <p:nvPr/>
        </p:nvSpPr>
        <p:spPr>
          <a:xfrm>
            <a:off x="8636634" y="4075810"/>
            <a:ext cx="153671" cy="215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50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</a:t>
            </a:r>
          </a:p>
        </p:txBody>
      </p:sp>
      <p:graphicFrame>
        <p:nvGraphicFramePr>
          <p:cNvPr id="124" name="object 8"/>
          <p:cNvGraphicFramePr/>
          <p:nvPr/>
        </p:nvGraphicFramePr>
        <p:xfrm>
          <a:off x="8720772" y="1258441"/>
          <a:ext cx="2369186" cy="434022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369185"/>
              </a:tblGrid>
              <a:tr h="960119">
                <a:tc>
                  <a:txBody>
                    <a:bodyPr/>
                    <a:lstStyle/>
                    <a:p>
                      <a:pPr indent="87630" algn="l">
                        <a:lnSpc>
                          <a:spcPts val="3900"/>
                        </a:lnSpc>
                        <a:defRPr spc="-10" sz="3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€45,7M</a:t>
                      </a:r>
                    </a:p>
                    <a:p>
                      <a:pPr indent="206375" algn="l">
                        <a:defRPr spc="-10" sz="14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Turnover</a:t>
                      </a:r>
                      <a:r>
                        <a:rPr spc="-114"/>
                        <a:t> </a:t>
                      </a:r>
                      <a:r>
                        <a:rPr spc="0"/>
                        <a:t>in</a:t>
                      </a:r>
                      <a:r>
                        <a:rPr spc="-100"/>
                        <a:t> </a:t>
                      </a:r>
                      <a:r>
                        <a:rPr spc="-20"/>
                        <a:t>202</a:t>
                      </a:r>
                      <a:r>
                        <a:rPr spc="-20" sz="1600"/>
                        <a:t>5</a:t>
                      </a:r>
                    </a:p>
                  </a:txBody>
                  <a:tcPr marL="0" marR="0" marT="0" marB="0" anchor="t" anchorCtr="0" horzOverflow="overflow">
                    <a:lnR w="3175">
                      <a:solidFill>
                        <a:srgbClr val="FFFFFF"/>
                      </a:solidFill>
                    </a:lnR>
                    <a:lnB w="3175">
                      <a:solidFill>
                        <a:srgbClr val="FFFFFF"/>
                      </a:solidFill>
                    </a:lnB>
                  </a:tcPr>
                </a:tc>
              </a:tr>
              <a:tr h="1115060">
                <a:tc>
                  <a:txBody>
                    <a:bodyPr/>
                    <a:lstStyle/>
                    <a:p>
                      <a:pPr indent="390525" algn="l">
                        <a:lnSpc>
                          <a:spcPts val="4200"/>
                        </a:lnSpc>
                        <a:spcBef>
                          <a:spcPts val="1000"/>
                        </a:spcBef>
                        <a:defRPr spc="-20" sz="3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450+</a:t>
                      </a:r>
                    </a:p>
                    <a:p>
                      <a:pPr indent="461009" algn="l">
                        <a:lnSpc>
                          <a:spcPts val="1600"/>
                        </a:lnSpc>
                        <a:defRPr spc="-10" sz="14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Employees</a:t>
                      </a:r>
                    </a:p>
                  </a:txBody>
                  <a:tcPr marL="0" marR="0" marT="0" marB="0" anchor="t" anchorCtr="0" horzOverflow="overflow"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</a:tcPr>
                </a:tc>
              </a:tr>
              <a:tr h="1159510">
                <a:tc>
                  <a:txBody>
                    <a:bodyPr/>
                    <a:lstStyle/>
                    <a:p>
                      <a:pPr indent="719455" algn="l">
                        <a:spcBef>
                          <a:spcPts val="1300"/>
                        </a:spcBef>
                        <a:defRPr spc="-484" sz="3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10</a:t>
                      </a:r>
                    </a:p>
                    <a:p>
                      <a:pPr indent="54610" algn="l">
                        <a:spcBef>
                          <a:spcPts val="100"/>
                        </a:spcBef>
                        <a:defRPr sz="14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ompanies</a:t>
                      </a:r>
                      <a:r>
                        <a:rPr spc="-5"/>
                        <a:t> </a:t>
                      </a:r>
                      <a:r>
                        <a:t>in</a:t>
                      </a:r>
                      <a:r>
                        <a:rPr spc="-5"/>
                        <a:t> </a:t>
                      </a:r>
                      <a:r>
                        <a:t>the</a:t>
                      </a:r>
                      <a:r>
                        <a:rPr spc="-20"/>
                        <a:t> </a:t>
                      </a:r>
                      <a:r>
                        <a:rPr spc="-10"/>
                        <a:t>system</a:t>
                      </a:r>
                    </a:p>
                  </a:txBody>
                  <a:tcPr marL="0" marR="0" marT="0" marB="0" anchor="t" anchorCtr="0" horzOverflow="overflow"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  <a:lnB w="3175">
                      <a:solidFill>
                        <a:srgbClr val="FFFFFF"/>
                      </a:solidFill>
                    </a:lnB>
                  </a:tcPr>
                </a:tc>
              </a:tr>
              <a:tr h="1105535">
                <a:tc>
                  <a:txBody>
                    <a:bodyPr/>
                    <a:lstStyle/>
                    <a:p>
                      <a:pPr marR="454025" algn="ctr">
                        <a:spcBef>
                          <a:spcPts val="1100"/>
                        </a:spcBef>
                        <a:defRPr spc="-20" sz="3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600+</a:t>
                      </a:r>
                    </a:p>
                    <a:p>
                      <a:pPr marR="452119" algn="ctr">
                        <a:spcBef>
                          <a:spcPts val="100"/>
                        </a:spcBef>
                        <a:defRPr sz="1600">
                          <a:solidFill>
                            <a:srgbClr val="FFFFFF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defRPr>
                      </a:pPr>
                      <a:r>
                        <a:t>Expert</a:t>
                      </a:r>
                      <a:r>
                        <a:rPr spc="-125"/>
                        <a:t> </a:t>
                      </a:r>
                      <a:r>
                        <a:rPr spc="-10"/>
                        <a:t>certificates</a:t>
                      </a:r>
                    </a:p>
                  </a:txBody>
                  <a:tcPr marL="0" marR="0" marT="0" marB="0" anchor="t" anchorCtr="0" horzOverflow="overflow">
                    <a:lnR w="3175">
                      <a:solidFill>
                        <a:srgbClr val="FFFFFF"/>
                      </a:solidFill>
                    </a:lnR>
                    <a:lnT w="3175">
                      <a:solidFill>
                        <a:srgbClr val="FFFFFF"/>
                      </a:solidFill>
                    </a:lnT>
                  </a:tcPr>
                </a:tc>
              </a:tr>
            </a:tbl>
          </a:graphicData>
        </a:graphic>
      </p:graphicFrame>
      <p:grpSp>
        <p:nvGrpSpPr>
          <p:cNvPr id="131" name="object 9"/>
          <p:cNvGrpSpPr/>
          <p:nvPr/>
        </p:nvGrpSpPr>
        <p:grpSpPr>
          <a:xfrm>
            <a:off x="1261287" y="2179572"/>
            <a:ext cx="9870135" cy="2346961"/>
            <a:chOff x="0" y="0"/>
            <a:chExt cx="9870134" cy="2346959"/>
          </a:xfrm>
        </p:grpSpPr>
        <p:pic>
          <p:nvPicPr>
            <p:cNvPr id="125" name="object 10" descr="object 10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78436" cy="784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6" name="object 11" descr="object 11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115441"/>
              <a:ext cx="78436" cy="784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7" name="object 12" descr="object 12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2268474"/>
              <a:ext cx="78436" cy="784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" name="object 13" descr="object 13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791648" y="0"/>
              <a:ext cx="78487" cy="784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9" name="object 14" descr="object 14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9791648" y="1115441"/>
              <a:ext cx="78487" cy="784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0" name="object 15" descr="object 15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9791648" y="2268474"/>
              <a:ext cx="78487" cy="7848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2" name="object 16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8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8" invalidUrl="" action="" tgtFrame="" tooltip="" history="1" highlightClick="0" endSnd="0"/>
              </a:rPr>
              <a:t>ltd.com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object 15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616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611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12" name="object 4"/>
            <p:cNvSpPr/>
            <p:nvPr/>
          </p:nvSpPr>
          <p:spPr>
            <a:xfrm>
              <a:off x="53492" y="15621"/>
              <a:ext cx="5663058" cy="307657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pic>
          <p:nvPicPr>
            <p:cNvPr id="613" name="object 5" descr="object 5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49580" y="53340"/>
              <a:ext cx="3907537" cy="286359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4" name="object 6" descr="object 6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02386" y="68580"/>
              <a:ext cx="3806064" cy="276161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15" name="object 7" descr="object 7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4131945" y="821055"/>
              <a:ext cx="747675" cy="19016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17" name="object 8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18" name="object 9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19" name="object 10"/>
          <p:cNvSpPr txBox="1"/>
          <p:nvPr>
            <p:ph type="title"/>
          </p:nvPr>
        </p:nvSpPr>
        <p:spPr>
          <a:xfrm>
            <a:off x="511859" y="358521"/>
            <a:ext cx="7099936" cy="575945"/>
          </a:xfrm>
          <a:prstGeom prst="rect">
            <a:avLst/>
          </a:prstGeom>
        </p:spPr>
        <p:txBody>
          <a:bodyPr/>
          <a:lstStyle/>
          <a:p>
            <a:pPr marR="5080" indent="12700">
              <a:lnSpc>
                <a:spcPts val="2000"/>
              </a:lnSpc>
              <a:spcBef>
                <a:spcPts val="300"/>
              </a:spcBef>
              <a:defRPr spc="-100" sz="1900"/>
            </a:pPr>
            <a:r>
              <a:t>ELECTRIC</a:t>
            </a:r>
            <a:r>
              <a:rPr spc="-200"/>
              <a:t> </a:t>
            </a:r>
            <a:r>
              <a:rPr spc="100"/>
              <a:t>POWER</a:t>
            </a:r>
            <a:r>
              <a:rPr spc="-200"/>
              <a:t> </a:t>
            </a:r>
            <a:r>
              <a:t>INDUSTRY</a:t>
            </a:r>
            <a:r>
              <a:rPr spc="-200"/>
              <a:t> </a:t>
            </a:r>
            <a:r>
              <a:rPr spc="0"/>
              <a:t>OF</a:t>
            </a:r>
            <a:r>
              <a:rPr spc="-200"/>
              <a:t> </a:t>
            </a:r>
            <a:r>
              <a:t>SERBIA,</a:t>
            </a:r>
            <a:r>
              <a:rPr spc="-200"/>
              <a:t> </a:t>
            </a:r>
            <a:r>
              <a:t>GASPROMNEFT, </a:t>
            </a:r>
            <a:r>
              <a:rPr spc="0"/>
              <a:t>ELEKTRO BIJELJINA REPUBLIC OF </a:t>
            </a:r>
            <a:r>
              <a:t>SRPSKA</a:t>
            </a:r>
          </a:p>
        </p:txBody>
      </p:sp>
      <p:sp>
        <p:nvSpPr>
          <p:cNvPr id="620" name="object 14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6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6" invalidUrl="" action="" tgtFrame="" tooltip="" history="1" highlightClick="0" endSnd="0"/>
              </a:rPr>
              <a:t>ltd.com</a:t>
            </a:r>
          </a:p>
        </p:txBody>
      </p:sp>
      <p:sp>
        <p:nvSpPr>
          <p:cNvPr id="621" name="object 11"/>
          <p:cNvSpPr txBox="1"/>
          <p:nvPr/>
        </p:nvSpPr>
        <p:spPr>
          <a:xfrm>
            <a:off x="511859" y="1129283"/>
            <a:ext cx="733171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8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Perfect</a:t>
            </a:r>
            <a:r>
              <a:rPr spc="-120"/>
              <a:t> </a:t>
            </a:r>
            <a:r>
              <a:rPr spc="-110"/>
              <a:t>solution</a:t>
            </a:r>
            <a:r>
              <a:rPr spc="-130"/>
              <a:t> </a:t>
            </a:r>
            <a:r>
              <a:rPr spc="-140"/>
              <a:t>for</a:t>
            </a:r>
            <a:r>
              <a:rPr spc="-120"/>
              <a:t> </a:t>
            </a:r>
            <a:r>
              <a:rPr spc="-135"/>
              <a:t>Smart</a:t>
            </a:r>
            <a:r>
              <a:rPr spc="-114"/>
              <a:t> </a:t>
            </a:r>
            <a:r>
              <a:rPr spc="-120"/>
              <a:t>Grid </a:t>
            </a:r>
            <a:r>
              <a:rPr spc="-65"/>
              <a:t>networks</a:t>
            </a:r>
          </a:p>
        </p:txBody>
      </p:sp>
      <p:sp>
        <p:nvSpPr>
          <p:cNvPr id="622" name="object 12"/>
          <p:cNvSpPr txBox="1"/>
          <p:nvPr/>
        </p:nvSpPr>
        <p:spPr>
          <a:xfrm>
            <a:off x="6905369" y="2167763"/>
            <a:ext cx="4718686" cy="149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360679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Delivery </a:t>
            </a:r>
            <a:r>
              <a:rPr spc="0"/>
              <a:t>of</a:t>
            </a:r>
            <a:r>
              <a:rPr spc="-20"/>
              <a:t> </a:t>
            </a:r>
            <a:r>
              <a:rPr spc="-10"/>
              <a:t>Noja</a:t>
            </a:r>
            <a:r>
              <a:rPr spc="-30"/>
              <a:t> </a:t>
            </a:r>
            <a:r>
              <a:rPr spc="0"/>
              <a:t>Power</a:t>
            </a:r>
            <a:r>
              <a:rPr spc="-60"/>
              <a:t> </a:t>
            </a:r>
            <a:r>
              <a:rPr spc="0"/>
              <a:t>automatic</a:t>
            </a:r>
            <a:r>
              <a:rPr spc="-75"/>
              <a:t> </a:t>
            </a:r>
            <a:r>
              <a:rPr spc="-10"/>
              <a:t>reclosers</a:t>
            </a:r>
            <a:r>
              <a:rPr spc="-30"/>
              <a:t> </a:t>
            </a:r>
            <a:r>
              <a:t>for </a:t>
            </a:r>
            <a:r>
              <a:rPr spc="0"/>
              <a:t>Smart</a:t>
            </a:r>
            <a:r>
              <a:rPr spc="-125"/>
              <a:t> </a:t>
            </a:r>
            <a:r>
              <a:rPr spc="-10"/>
              <a:t>Grid</a:t>
            </a:r>
            <a:r>
              <a:rPr spc="-110"/>
              <a:t> </a:t>
            </a:r>
            <a:r>
              <a:rPr spc="-10"/>
              <a:t>networks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8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-94"/>
              <a:t> </a:t>
            </a:r>
            <a:r>
              <a:rPr spc="-25"/>
              <a:t>are</a:t>
            </a:r>
            <a:r>
              <a:rPr spc="-80"/>
              <a:t> </a:t>
            </a:r>
            <a:r>
              <a:rPr spc="0"/>
              <a:t>the</a:t>
            </a:r>
            <a:r>
              <a:rPr spc="-100"/>
              <a:t> </a:t>
            </a:r>
            <a:r>
              <a:rPr spc="-20"/>
              <a:t>exclusive</a:t>
            </a:r>
            <a:r>
              <a:rPr spc="-75"/>
              <a:t> </a:t>
            </a:r>
            <a:r>
              <a:rPr spc="0"/>
              <a:t>distributor</a:t>
            </a:r>
            <a:r>
              <a:rPr spc="-114"/>
              <a:t> </a:t>
            </a:r>
            <a:r>
              <a:rPr spc="0"/>
              <a:t>of</a:t>
            </a:r>
            <a:r>
              <a:rPr spc="-75"/>
              <a:t> </a:t>
            </a:r>
            <a:r>
              <a:rPr spc="0"/>
              <a:t>the</a:t>
            </a:r>
            <a:r>
              <a:rPr spc="-80"/>
              <a:t> </a:t>
            </a:r>
            <a:r>
              <a:rPr spc="-10"/>
              <a:t>Noja</a:t>
            </a:r>
            <a:r>
              <a:rPr spc="-85"/>
              <a:t> </a:t>
            </a:r>
            <a:r>
              <a:rPr spc="-10"/>
              <a:t>Power</a:t>
            </a:r>
          </a:p>
          <a:p>
            <a:pPr indent="241300">
              <a:lnSpc>
                <a:spcPts val="1500"/>
              </a:lnSpc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brand</a:t>
            </a:r>
            <a:r>
              <a:rPr spc="-45"/>
              <a:t> </a:t>
            </a:r>
            <a:r>
              <a:rPr spc="-10"/>
              <a:t>for</a:t>
            </a:r>
            <a:r>
              <a:rPr spc="-30"/>
              <a:t> </a:t>
            </a:r>
            <a:r>
              <a:t>the</a:t>
            </a:r>
            <a:r>
              <a:rPr spc="-55"/>
              <a:t> </a:t>
            </a:r>
            <a:r>
              <a:t>Western</a:t>
            </a:r>
            <a:r>
              <a:rPr spc="-65"/>
              <a:t> </a:t>
            </a:r>
            <a:r>
              <a:rPr spc="-10"/>
              <a:t>Balkans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Application</a:t>
            </a:r>
            <a:r>
              <a:rPr spc="-15"/>
              <a:t> </a:t>
            </a:r>
            <a:r>
              <a:rPr spc="-10"/>
              <a:t>for</a:t>
            </a:r>
            <a:r>
              <a:rPr spc="10"/>
              <a:t> </a:t>
            </a:r>
            <a:r>
              <a:t>remote</a:t>
            </a:r>
            <a:r>
              <a:rPr spc="-20"/>
              <a:t> </a:t>
            </a:r>
            <a:r>
              <a:rPr spc="-10"/>
              <a:t>management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4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CMS, </a:t>
            </a:r>
            <a:r>
              <a:rPr spc="0"/>
              <a:t>PQS</a:t>
            </a:r>
            <a:r>
              <a:rPr spc="-65"/>
              <a:t> </a:t>
            </a:r>
            <a:r>
              <a:rPr spc="-90"/>
              <a:t>&amp;</a:t>
            </a:r>
            <a:r>
              <a:rPr spc="-35"/>
              <a:t> </a:t>
            </a:r>
            <a:r>
              <a:rPr spc="0"/>
              <a:t>Smart</a:t>
            </a:r>
            <a:r>
              <a:rPr spc="-75"/>
              <a:t> </a:t>
            </a:r>
            <a:r>
              <a:rPr spc="-10"/>
              <a:t>Grid</a:t>
            </a:r>
            <a:r>
              <a:rPr spc="-35"/>
              <a:t> </a:t>
            </a:r>
            <a:r>
              <a:rPr spc="0"/>
              <a:t>Automation</a:t>
            </a:r>
            <a:r>
              <a:rPr spc="-80"/>
              <a:t> </a:t>
            </a:r>
            <a:r>
              <a:rPr spc="-10"/>
              <a:t>software</a:t>
            </a:r>
          </a:p>
        </p:txBody>
      </p:sp>
      <p:sp>
        <p:nvSpPr>
          <p:cNvPr id="623" name="object 13"/>
          <p:cNvSpPr txBox="1"/>
          <p:nvPr/>
        </p:nvSpPr>
        <p:spPr>
          <a:xfrm>
            <a:off x="2008251" y="5464161"/>
            <a:ext cx="251269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8478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7" invalidUrl="" action="" tgtFrame="" tooltip="" history="1" highlightClick="0" endSnd="0"/>
              </a:rPr>
              <a:t>Explore </a:t>
            </a:r>
            <a:r>
              <a:rPr spc="-95">
                <a:hlinkClick r:id="rId7" invalidUrl="" action="" tgtFrame="" tooltip="" history="1" highlightClick="0" endSnd="0"/>
              </a:rPr>
              <a:t>Smart</a:t>
            </a:r>
            <a:r>
              <a:rPr>
                <a:hlinkClick r:id="rId7" invalidUrl="" action="" tgtFrame="" tooltip="" history="1" highlightClick="0" endSnd="0"/>
              </a:rPr>
              <a:t> </a:t>
            </a:r>
            <a:r>
              <a:rPr spc="-80">
                <a:hlinkClick r:id="rId7" invalidUrl="" action="" tgtFrame="" tooltip="" history="1" highlightClick="0" endSnd="0"/>
              </a:rPr>
              <a:t>Grid</a:t>
            </a:r>
            <a:r>
              <a:rPr spc="-120">
                <a:hlinkClick r:id="rId7" invalidUrl="" action="" tgtFrame="" tooltip="" history="1" highlightClick="0" endSnd="0"/>
              </a:rPr>
              <a:t> </a:t>
            </a:r>
            <a:r>
              <a:rPr spc="-10">
                <a:hlinkClick r:id="rId7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628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62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2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29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30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31" name="object 7"/>
          <p:cNvSpPr txBox="1"/>
          <p:nvPr>
            <p:ph type="title"/>
          </p:nvPr>
        </p:nvSpPr>
        <p:spPr>
          <a:xfrm>
            <a:off x="511860" y="353643"/>
            <a:ext cx="4319905" cy="34607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</a:pPr>
            <a:r>
              <a:t>GASPROMNEFT</a:t>
            </a:r>
            <a:r>
              <a:rPr spc="-200"/>
              <a:t> </a:t>
            </a:r>
            <a:r>
              <a:rPr spc="-100"/>
              <a:t>SERBIA</a:t>
            </a:r>
            <a:r>
              <a:rPr spc="-200"/>
              <a:t> (ex </a:t>
            </a:r>
            <a:r>
              <a:rPr spc="-100"/>
              <a:t>NIS)</a:t>
            </a:r>
          </a:p>
        </p:txBody>
      </p:sp>
      <p:sp>
        <p:nvSpPr>
          <p:cNvPr id="632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633" name="object 8"/>
          <p:cNvSpPr txBox="1"/>
          <p:nvPr/>
        </p:nvSpPr>
        <p:spPr>
          <a:xfrm>
            <a:off x="511859" y="1129283"/>
            <a:ext cx="733488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3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Integration</a:t>
            </a:r>
            <a:r>
              <a:rPr spc="-155"/>
              <a:t> </a:t>
            </a:r>
            <a:r>
              <a:rPr spc="-95"/>
              <a:t>of</a:t>
            </a:r>
            <a:r>
              <a:rPr spc="-120"/>
              <a:t> </a:t>
            </a:r>
            <a:r>
              <a:rPr spc="-254"/>
              <a:t>ICT</a:t>
            </a:r>
            <a:r>
              <a:rPr spc="-125"/>
              <a:t> </a:t>
            </a:r>
            <a:r>
              <a:rPr spc="-130"/>
              <a:t>systems</a:t>
            </a:r>
            <a:r>
              <a:rPr spc="-100"/>
              <a:t> </a:t>
            </a:r>
            <a:r>
              <a:rPr spc="-80"/>
              <a:t>and</a:t>
            </a:r>
            <a:r>
              <a:rPr spc="-140"/>
              <a:t> </a:t>
            </a:r>
            <a:r>
              <a:rPr spc="-90"/>
              <a:t>networks</a:t>
            </a:r>
          </a:p>
        </p:txBody>
      </p:sp>
      <p:sp>
        <p:nvSpPr>
          <p:cNvPr id="634" name="object 9"/>
          <p:cNvSpPr txBox="1"/>
          <p:nvPr/>
        </p:nvSpPr>
        <p:spPr>
          <a:xfrm>
            <a:off x="6905369" y="2167763"/>
            <a:ext cx="4803142" cy="24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118110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Building</a:t>
            </a:r>
            <a:r>
              <a:rPr spc="0"/>
              <a:t> of</a:t>
            </a:r>
            <a:r>
              <a:rPr spc="25"/>
              <a:t> </a:t>
            </a:r>
            <a:r>
              <a:t>telecommunications</a:t>
            </a:r>
            <a:r>
              <a:rPr spc="-30"/>
              <a:t> </a:t>
            </a:r>
            <a:r>
              <a:rPr spc="0"/>
              <a:t>infrastructure</a:t>
            </a:r>
            <a:r>
              <a:rPr spc="-30"/>
              <a:t> </a:t>
            </a:r>
            <a:r>
              <a:rPr spc="-25"/>
              <a:t>for </a:t>
            </a:r>
            <a:r>
              <a:t>connection</a:t>
            </a:r>
            <a:r>
              <a:rPr spc="-60"/>
              <a:t> </a:t>
            </a:r>
            <a:r>
              <a:rPr spc="0"/>
              <a:t>of</a:t>
            </a:r>
            <a:r>
              <a:rPr spc="-50"/>
              <a:t> </a:t>
            </a:r>
            <a:r>
              <a:t>distant</a:t>
            </a:r>
            <a:r>
              <a:rPr spc="-45"/>
              <a:t> </a:t>
            </a:r>
            <a:r>
              <a:rPr spc="-10"/>
              <a:t>locations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80"/>
              <a:t> </a:t>
            </a:r>
            <a:r>
              <a:t>of</a:t>
            </a:r>
            <a:r>
              <a:rPr spc="379"/>
              <a:t> </a:t>
            </a:r>
            <a:r>
              <a:t>Mitel</a:t>
            </a:r>
            <a:r>
              <a:rPr spc="-85"/>
              <a:t> (ex</a:t>
            </a:r>
            <a:r>
              <a:rPr spc="-35"/>
              <a:t> </a:t>
            </a:r>
            <a:r>
              <a:rPr spc="-40"/>
              <a:t>Aastra)</a:t>
            </a:r>
            <a:r>
              <a:rPr spc="-94"/>
              <a:t> </a:t>
            </a:r>
            <a:r>
              <a:t>MX-</a:t>
            </a:r>
            <a:r>
              <a:rPr spc="70"/>
              <a:t>ONE</a:t>
            </a:r>
            <a:r>
              <a:rPr spc="-94"/>
              <a:t> </a:t>
            </a:r>
            <a:r>
              <a:rPr spc="-25"/>
              <a:t>TSE</a:t>
            </a:r>
          </a:p>
          <a:p>
            <a:pPr indent="241300">
              <a:lnSpc>
                <a:spcPts val="1500"/>
              </a:lnSpc>
              <a:defRPr spc="-18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v.4.1</a:t>
            </a:r>
            <a:r>
              <a:rPr spc="65"/>
              <a:t> </a:t>
            </a:r>
            <a:r>
              <a:rPr spc="-10"/>
              <a:t>IP</a:t>
            </a:r>
            <a:r>
              <a:rPr spc="80"/>
              <a:t> </a:t>
            </a:r>
            <a:r>
              <a:rPr spc="0"/>
              <a:t>communication</a:t>
            </a:r>
            <a:r>
              <a:rPr spc="25"/>
              <a:t> </a:t>
            </a:r>
            <a:r>
              <a:rPr spc="-10"/>
              <a:t>system</a:t>
            </a:r>
          </a:p>
          <a:p>
            <a:pPr marL="241300" marR="19812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Delivery</a:t>
            </a:r>
            <a:r>
              <a:rPr spc="30"/>
              <a:t> </a:t>
            </a:r>
            <a:r>
              <a:rPr spc="0"/>
              <a:t>and</a:t>
            </a:r>
            <a:r>
              <a:rPr spc="25"/>
              <a:t> </a:t>
            </a:r>
            <a:r>
              <a:rPr spc="0"/>
              <a:t>implementation</a:t>
            </a:r>
            <a:r>
              <a:rPr spc="5"/>
              <a:t> </a:t>
            </a:r>
            <a:r>
              <a:rPr spc="0"/>
              <a:t>of</a:t>
            </a:r>
            <a:r>
              <a:rPr spc="35"/>
              <a:t> </a:t>
            </a:r>
            <a:r>
              <a:rPr spc="-10"/>
              <a:t>networking </a:t>
            </a:r>
            <a:r>
              <a:rPr spc="0"/>
              <a:t>equipment</a:t>
            </a:r>
            <a:r>
              <a:rPr spc="45"/>
              <a:t> </a:t>
            </a:r>
            <a:r>
              <a:rPr spc="-10"/>
              <a:t>for</a:t>
            </a:r>
            <a:r>
              <a:rPr spc="45"/>
              <a:t> </a:t>
            </a:r>
            <a:r>
              <a:rPr spc="0"/>
              <a:t>indoor</a:t>
            </a:r>
            <a:r>
              <a:rPr spc="75"/>
              <a:t> </a:t>
            </a:r>
            <a:r>
              <a:rPr spc="0"/>
              <a:t>cabling</a:t>
            </a:r>
            <a:r>
              <a:rPr spc="50"/>
              <a:t> </a:t>
            </a:r>
            <a:r>
              <a:rPr spc="-10"/>
              <a:t>for</a:t>
            </a:r>
            <a:r>
              <a:rPr spc="55"/>
              <a:t> </a:t>
            </a:r>
            <a:r>
              <a:rPr spc="0"/>
              <a:t>connecting</a:t>
            </a:r>
            <a:r>
              <a:rPr spc="50"/>
              <a:t> </a:t>
            </a:r>
            <a:r>
              <a:t>205 </a:t>
            </a:r>
            <a:r>
              <a:rPr spc="0"/>
              <a:t>petrol</a:t>
            </a:r>
            <a:r>
              <a:rPr spc="-85"/>
              <a:t> </a:t>
            </a:r>
            <a:r>
              <a:rPr spc="-10"/>
              <a:t>stations</a:t>
            </a:r>
          </a:p>
          <a:p>
            <a:pPr marL="241300" marR="5080" indent="-228600">
              <a:lnSpc>
                <a:spcPct val="900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Delivery</a:t>
            </a:r>
            <a:r>
              <a:rPr spc="55"/>
              <a:t> </a:t>
            </a:r>
            <a:r>
              <a:rPr spc="0"/>
              <a:t>and</a:t>
            </a:r>
            <a:r>
              <a:rPr spc="55"/>
              <a:t> </a:t>
            </a:r>
            <a:r>
              <a:rPr spc="0"/>
              <a:t>implementation</a:t>
            </a:r>
            <a:r>
              <a:rPr spc="25"/>
              <a:t> </a:t>
            </a:r>
            <a:r>
              <a:rPr spc="0"/>
              <a:t>of</a:t>
            </a:r>
            <a:r>
              <a:rPr spc="70"/>
              <a:t> </a:t>
            </a:r>
            <a:r>
              <a:rPr spc="0"/>
              <a:t>Polycom</a:t>
            </a:r>
            <a:r>
              <a:rPr spc="25"/>
              <a:t> </a:t>
            </a:r>
            <a:r>
              <a:t>HDX </a:t>
            </a:r>
            <a:r>
              <a:rPr spc="0"/>
              <a:t>video</a:t>
            </a:r>
            <a:r>
              <a:rPr spc="-45"/>
              <a:t> </a:t>
            </a:r>
            <a:r>
              <a:rPr spc="0"/>
              <a:t>conferencing</a:t>
            </a:r>
            <a:r>
              <a:rPr spc="-65"/>
              <a:t> </a:t>
            </a:r>
            <a:r>
              <a:rPr spc="-10"/>
              <a:t>system</a:t>
            </a:r>
            <a:r>
              <a:rPr spc="-50"/>
              <a:t> </a:t>
            </a:r>
            <a:r>
              <a:rPr spc="0"/>
              <a:t>and</a:t>
            </a:r>
            <a:r>
              <a:rPr spc="-45"/>
              <a:t> </a:t>
            </a:r>
            <a:r>
              <a:t>delivery</a:t>
            </a:r>
            <a:r>
              <a:rPr spc="-45"/>
              <a:t> </a:t>
            </a:r>
            <a:r>
              <a:rPr spc="0"/>
              <a:t>of</a:t>
            </a:r>
            <a:r>
              <a:rPr spc="-35"/>
              <a:t> </a:t>
            </a:r>
            <a:r>
              <a:rPr spc="-20"/>
              <a:t>CX</a:t>
            </a:r>
            <a:r>
              <a:rPr spc="-40"/>
              <a:t> </a:t>
            </a:r>
            <a:r>
              <a:rPr spc="-20"/>
              <a:t>5000 </a:t>
            </a:r>
            <a:r>
              <a:rPr spc="0"/>
              <a:t>Polycom</a:t>
            </a:r>
            <a:r>
              <a:rPr spc="10"/>
              <a:t> </a:t>
            </a:r>
            <a:r>
              <a:rPr spc="-10"/>
              <a:t>system</a:t>
            </a:r>
            <a:r>
              <a:rPr spc="25"/>
              <a:t> </a:t>
            </a:r>
            <a:r>
              <a:rPr spc="0"/>
              <a:t>intended </a:t>
            </a:r>
            <a:r>
              <a:rPr spc="-10"/>
              <a:t>for</a:t>
            </a:r>
            <a:r>
              <a:rPr spc="20"/>
              <a:t> </a:t>
            </a:r>
            <a:r>
              <a:rPr spc="0"/>
              <a:t>integration</a:t>
            </a:r>
            <a:r>
              <a:rPr spc="-20"/>
              <a:t> with </a:t>
            </a:r>
            <a:r>
              <a:rPr spc="0"/>
              <a:t>Microsoft</a:t>
            </a:r>
            <a:r>
              <a:t> </a:t>
            </a:r>
            <a:r>
              <a:rPr spc="0"/>
              <a:t>Lync</a:t>
            </a:r>
            <a:r>
              <a:rPr spc="5"/>
              <a:t> </a:t>
            </a:r>
            <a:r>
              <a:rPr spc="-10"/>
              <a:t>environment</a:t>
            </a:r>
          </a:p>
        </p:txBody>
      </p:sp>
      <p:sp>
        <p:nvSpPr>
          <p:cNvPr id="635" name="object 10"/>
          <p:cNvSpPr txBox="1"/>
          <p:nvPr/>
        </p:nvSpPr>
        <p:spPr>
          <a:xfrm>
            <a:off x="2221357" y="5477967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1559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104">
                <a:hlinkClick r:id="rId5" invalidUrl="" action="" tgtFrame="" tooltip="" history="1" highlightClick="0" endSnd="0"/>
              </a:rPr>
              <a:t> </a:t>
            </a:r>
            <a:r>
              <a:rPr spc="-215">
                <a:hlinkClick r:id="rId5" invalidUrl="" action="" tgtFrame="" tooltip="" history="1" highlightClick="0" endSnd="0"/>
              </a:rPr>
              <a:t>IT</a:t>
            </a:r>
            <a:r>
              <a:rPr spc="-95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640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638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39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9744" cy="2644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1" name="object 5"/>
          <p:cNvSpPr txBox="1"/>
          <p:nvPr/>
        </p:nvSpPr>
        <p:spPr>
          <a:xfrm>
            <a:off x="434745" y="2927044"/>
            <a:ext cx="395605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50"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Healthcare</a:t>
            </a:r>
          </a:p>
        </p:txBody>
      </p:sp>
      <p:sp>
        <p:nvSpPr>
          <p:cNvPr id="642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643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648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64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4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49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50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51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CLINICAL </a:t>
            </a:r>
            <a:r>
              <a:rPr spc="0"/>
              <a:t>CENTER</a:t>
            </a:r>
            <a:r>
              <a:t> </a:t>
            </a:r>
            <a:r>
              <a:rPr spc="100"/>
              <a:t>OF</a:t>
            </a:r>
            <a:r>
              <a:t> SERBIA</a:t>
            </a:r>
          </a:p>
        </p:txBody>
      </p:sp>
      <p:sp>
        <p:nvSpPr>
          <p:cNvPr id="652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653" name="object 8"/>
          <p:cNvSpPr txBox="1"/>
          <p:nvPr/>
        </p:nvSpPr>
        <p:spPr>
          <a:xfrm>
            <a:off x="511859" y="1129283"/>
            <a:ext cx="811911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04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Modernization</a:t>
            </a:r>
            <a:r>
              <a:rPr spc="-180"/>
              <a:t> </a:t>
            </a:r>
            <a:r>
              <a:rPr spc="-80"/>
              <a:t>and</a:t>
            </a:r>
            <a:r>
              <a:rPr spc="-155"/>
              <a:t> </a:t>
            </a:r>
            <a:r>
              <a:rPr spc="-80"/>
              <a:t>protection</a:t>
            </a:r>
            <a:r>
              <a:rPr spc="-145"/>
              <a:t> </a:t>
            </a:r>
            <a:r>
              <a:rPr spc="-110"/>
              <a:t>of</a:t>
            </a:r>
            <a:r>
              <a:rPr spc="-135"/>
              <a:t> </a:t>
            </a:r>
            <a:r>
              <a:rPr spc="-385"/>
              <a:t>IT</a:t>
            </a:r>
            <a:r>
              <a:rPr spc="-130"/>
              <a:t> </a:t>
            </a:r>
            <a:r>
              <a:rPr spc="-80"/>
              <a:t>resources</a:t>
            </a:r>
          </a:p>
        </p:txBody>
      </p:sp>
      <p:sp>
        <p:nvSpPr>
          <p:cNvPr id="654" name="object 9"/>
          <p:cNvSpPr txBox="1"/>
          <p:nvPr/>
        </p:nvSpPr>
        <p:spPr>
          <a:xfrm>
            <a:off x="6905369" y="2167763"/>
            <a:ext cx="4815206" cy="313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5080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Engineering</a:t>
            </a:r>
            <a:r>
              <a:rPr spc="-5"/>
              <a:t> </a:t>
            </a:r>
            <a:r>
              <a:t>works</a:t>
            </a:r>
            <a:r>
              <a:rPr spc="-30"/>
              <a:t> </a:t>
            </a:r>
            <a:r>
              <a:t>in</a:t>
            </a:r>
            <a:r>
              <a:rPr spc="5"/>
              <a:t> </a:t>
            </a:r>
            <a:r>
              <a:t>the</a:t>
            </a:r>
            <a:r>
              <a:rPr spc="-20"/>
              <a:t> </a:t>
            </a:r>
            <a:r>
              <a:t>domain</a:t>
            </a:r>
            <a:r>
              <a:rPr spc="5"/>
              <a:t> </a:t>
            </a:r>
            <a:r>
              <a:t>of</a:t>
            </a:r>
            <a:r>
              <a:rPr spc="-20"/>
              <a:t> </a:t>
            </a:r>
            <a:r>
              <a:rPr spc="-10"/>
              <a:t>adaptation, </a:t>
            </a:r>
            <a:r>
              <a:t>reconstruction</a:t>
            </a:r>
            <a:r>
              <a:rPr spc="-30"/>
              <a:t> </a:t>
            </a:r>
            <a:r>
              <a:t>and</a:t>
            </a:r>
            <a:r>
              <a:rPr spc="-5"/>
              <a:t> </a:t>
            </a:r>
            <a:r>
              <a:t>capacity</a:t>
            </a:r>
            <a:r>
              <a:rPr spc="-15"/>
              <a:t> </a:t>
            </a:r>
            <a:r>
              <a:t>upgrade of</a:t>
            </a:r>
            <a:r>
              <a:rPr spc="20"/>
              <a:t> </a:t>
            </a:r>
            <a:r>
              <a:t>the</a:t>
            </a:r>
            <a:r>
              <a:rPr spc="-10"/>
              <a:t> Clinical </a:t>
            </a:r>
            <a:r>
              <a:t>Centre</a:t>
            </a:r>
            <a:r>
              <a:rPr spc="-104"/>
              <a:t> </a:t>
            </a:r>
            <a:r>
              <a:t>of</a:t>
            </a:r>
            <a:r>
              <a:rPr spc="-90"/>
              <a:t> </a:t>
            </a:r>
            <a:r>
              <a:rPr spc="-10"/>
              <a:t>Serbia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110"/>
              <a:t> </a:t>
            </a:r>
            <a:r>
              <a:t>of</a:t>
            </a:r>
            <a:r>
              <a:rPr spc="-80"/>
              <a:t> </a:t>
            </a:r>
            <a:r>
              <a:t>two</a:t>
            </a:r>
            <a:r>
              <a:rPr spc="-104"/>
              <a:t> </a:t>
            </a:r>
            <a:r>
              <a:rPr spc="-10"/>
              <a:t>laboratories</a:t>
            </a:r>
            <a:r>
              <a:rPr spc="-85"/>
              <a:t> </a:t>
            </a:r>
            <a:r>
              <a:rPr spc="-110"/>
              <a:t>-</a:t>
            </a:r>
            <a:r>
              <a:rPr spc="-65"/>
              <a:t> </a:t>
            </a:r>
            <a:r>
              <a:t>Fire</a:t>
            </a:r>
            <a:r>
              <a:rPr spc="-50"/>
              <a:t> </a:t>
            </a:r>
            <a:r>
              <a:rPr spc="-10"/>
              <a:t>Eye</a:t>
            </a:r>
            <a:r>
              <a:rPr spc="-65"/>
              <a:t> </a:t>
            </a:r>
            <a:r>
              <a:rPr spc="-110"/>
              <a:t>-</a:t>
            </a:r>
            <a:r>
              <a:rPr spc="-65"/>
              <a:t> </a:t>
            </a:r>
            <a:r>
              <a:rPr spc="-25"/>
              <a:t>in</a:t>
            </a:r>
          </a:p>
          <a:p>
            <a:pPr indent="241300">
              <a:lnSpc>
                <a:spcPts val="1500"/>
              </a:lnSpc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Belgrade</a:t>
            </a:r>
            <a:r>
              <a:rPr spc="15"/>
              <a:t> </a:t>
            </a:r>
            <a:r>
              <a:t>and</a:t>
            </a:r>
            <a:r>
              <a:rPr spc="-5"/>
              <a:t> </a:t>
            </a:r>
            <a:r>
              <a:rPr spc="-25"/>
              <a:t>Niš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Implemented</a:t>
            </a:r>
            <a:r>
              <a:rPr spc="155"/>
              <a:t> </a:t>
            </a:r>
            <a:r>
              <a:rPr spc="-10"/>
              <a:t>systems</a:t>
            </a:r>
          </a:p>
          <a:p>
            <a:pPr lvl="1" marL="698500" marR="328295" indent="-229234">
              <a:lnSpc>
                <a:spcPts val="1100"/>
              </a:lnSpc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Delivery</a:t>
            </a:r>
            <a:r>
              <a:rPr spc="-45"/>
              <a:t> </a:t>
            </a:r>
            <a:r>
              <a:rPr spc="0"/>
              <a:t>of</a:t>
            </a:r>
            <a:r>
              <a:rPr spc="-39"/>
              <a:t> </a:t>
            </a:r>
            <a:r>
              <a:rPr spc="0"/>
              <a:t>equipment</a:t>
            </a:r>
            <a:r>
              <a:rPr spc="-45"/>
              <a:t> </a:t>
            </a:r>
            <a:r>
              <a:rPr spc="0"/>
              <a:t>and</a:t>
            </a:r>
            <a:r>
              <a:t> </a:t>
            </a:r>
            <a:r>
              <a:rPr spc="0"/>
              <a:t>installation</a:t>
            </a:r>
            <a:r>
              <a:rPr spc="4"/>
              <a:t> </a:t>
            </a:r>
            <a:r>
              <a:rPr spc="0"/>
              <a:t>of</a:t>
            </a:r>
            <a:r>
              <a:rPr spc="-39"/>
              <a:t> </a:t>
            </a:r>
            <a:r>
              <a:rPr spc="0"/>
              <a:t>high</a:t>
            </a:r>
            <a:r>
              <a:rPr spc="-4"/>
              <a:t> </a:t>
            </a:r>
            <a:r>
              <a:t>voltage systems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Video</a:t>
            </a:r>
            <a:r>
              <a:rPr spc="-19"/>
              <a:t> </a:t>
            </a:r>
            <a:r>
              <a:rPr spc="-9"/>
              <a:t>surveillance system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Wi-Fi </a:t>
            </a:r>
            <a:r>
              <a:rPr spc="-9"/>
              <a:t>system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Intercom</a:t>
            </a:r>
            <a:r>
              <a:rPr spc="-75"/>
              <a:t> </a:t>
            </a:r>
            <a:r>
              <a:rPr spc="-9"/>
              <a:t>system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Access</a:t>
            </a:r>
            <a:r>
              <a:rPr spc="-35"/>
              <a:t> </a:t>
            </a:r>
            <a:r>
              <a:t>control</a:t>
            </a:r>
            <a:r>
              <a:rPr spc="-25"/>
              <a:t> </a:t>
            </a:r>
            <a:r>
              <a:rPr spc="-9"/>
              <a:t>system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Fire</a:t>
            </a:r>
            <a:r>
              <a:rPr spc="-90"/>
              <a:t> </a:t>
            </a:r>
            <a:r>
              <a:t>alarm</a:t>
            </a:r>
            <a:r>
              <a:rPr spc="-85"/>
              <a:t> </a:t>
            </a:r>
            <a:r>
              <a:rPr spc="-9"/>
              <a:t>system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Passive</a:t>
            </a:r>
            <a:r>
              <a:rPr spc="25"/>
              <a:t> </a:t>
            </a:r>
            <a:r>
              <a:rPr spc="0"/>
              <a:t>computer</a:t>
            </a:r>
            <a:r>
              <a:rPr spc="-4"/>
              <a:t> </a:t>
            </a:r>
            <a:r>
              <a:rPr spc="0"/>
              <a:t>and</a:t>
            </a:r>
            <a:r>
              <a:rPr spc="50"/>
              <a:t> </a:t>
            </a:r>
            <a:r>
              <a:rPr spc="0"/>
              <a:t>telephone</a:t>
            </a:r>
            <a:r>
              <a:rPr spc="30"/>
              <a:t> </a:t>
            </a:r>
            <a:r>
              <a:t>network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Building</a:t>
            </a:r>
            <a:r>
              <a:rPr spc="25"/>
              <a:t> </a:t>
            </a:r>
            <a:r>
              <a:t>Management</a:t>
            </a:r>
            <a:r>
              <a:rPr spc="-9"/>
              <a:t> </a:t>
            </a:r>
            <a:r>
              <a:t>and</a:t>
            </a:r>
            <a:r>
              <a:rPr spc="39"/>
              <a:t> </a:t>
            </a:r>
            <a:r>
              <a:t>SCADA</a:t>
            </a:r>
            <a:r>
              <a:rPr spc="0"/>
              <a:t> </a:t>
            </a:r>
            <a:r>
              <a:rPr spc="-9"/>
              <a:t>systems</a:t>
            </a:r>
          </a:p>
        </p:txBody>
      </p:sp>
      <p:sp>
        <p:nvSpPr>
          <p:cNvPr id="655" name="object 10"/>
          <p:cNvSpPr txBox="1"/>
          <p:nvPr/>
        </p:nvSpPr>
        <p:spPr>
          <a:xfrm>
            <a:off x="2221357" y="5464619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1559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104">
                <a:hlinkClick r:id="rId5" invalidUrl="" action="" tgtFrame="" tooltip="" history="1" highlightClick="0" endSnd="0"/>
              </a:rPr>
              <a:t> </a:t>
            </a:r>
            <a:r>
              <a:rPr spc="-215">
                <a:hlinkClick r:id="rId5" invalidUrl="" action="" tgtFrame="" tooltip="" history="1" highlightClick="0" endSnd="0"/>
              </a:rPr>
              <a:t>IT</a:t>
            </a:r>
            <a:r>
              <a:rPr spc="-95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660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658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59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61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62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63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CLINICAL</a:t>
            </a:r>
            <a:r>
              <a:rPr spc="-200"/>
              <a:t> </a:t>
            </a:r>
            <a:r>
              <a:t>CENTER,</a:t>
            </a:r>
            <a:r>
              <a:rPr spc="-200"/>
              <a:t> </a:t>
            </a:r>
            <a:r>
              <a:rPr spc="0"/>
              <a:t>REPUBLIC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t>SRPSKA</a:t>
            </a:r>
          </a:p>
        </p:txBody>
      </p:sp>
      <p:sp>
        <p:nvSpPr>
          <p:cNvPr id="664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665" name="object 8"/>
          <p:cNvSpPr txBox="1"/>
          <p:nvPr/>
        </p:nvSpPr>
        <p:spPr>
          <a:xfrm>
            <a:off x="511860" y="1129283"/>
            <a:ext cx="7418069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04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Modernization</a:t>
            </a:r>
            <a:r>
              <a:rPr spc="-160"/>
              <a:t> </a:t>
            </a:r>
            <a:r>
              <a:rPr spc="-95"/>
              <a:t>of</a:t>
            </a:r>
            <a:r>
              <a:rPr spc="-120"/>
              <a:t> </a:t>
            </a:r>
            <a:r>
              <a:rPr spc="-75"/>
              <a:t>communication</a:t>
            </a:r>
            <a:r>
              <a:rPr spc="-135"/>
              <a:t> </a:t>
            </a:r>
            <a:r>
              <a:rPr spc="-50"/>
              <a:t>system</a:t>
            </a:r>
          </a:p>
        </p:txBody>
      </p:sp>
      <p:sp>
        <p:nvSpPr>
          <p:cNvPr id="666" name="object 9"/>
          <p:cNvSpPr txBox="1"/>
          <p:nvPr/>
        </p:nvSpPr>
        <p:spPr>
          <a:xfrm>
            <a:off x="6905369" y="2165221"/>
            <a:ext cx="4828542" cy="3219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159385" indent="-228600">
              <a:lnSpc>
                <a:spcPts val="1200"/>
              </a:lnSpc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60"/>
              <a:t> </a:t>
            </a:r>
            <a:r>
              <a:t>of</a:t>
            </a:r>
            <a:r>
              <a:rPr spc="-70"/>
              <a:t> </a:t>
            </a:r>
            <a:r>
              <a:t>the</a:t>
            </a:r>
            <a:r>
              <a:rPr spc="-60"/>
              <a:t> </a:t>
            </a:r>
            <a:r>
              <a:t>Mitel</a:t>
            </a:r>
            <a:r>
              <a:rPr spc="-45"/>
              <a:t> </a:t>
            </a:r>
            <a:r>
              <a:rPr spc="-85"/>
              <a:t>(ex</a:t>
            </a:r>
            <a:r>
              <a:rPr spc="-30"/>
              <a:t> </a:t>
            </a:r>
            <a:r>
              <a:rPr spc="-40"/>
              <a:t>Aastra)</a:t>
            </a:r>
            <a:r>
              <a:rPr spc="-50"/>
              <a:t> </a:t>
            </a:r>
            <a:r>
              <a:rPr spc="-10"/>
              <a:t>MX-</a:t>
            </a:r>
            <a:r>
              <a:rPr spc="55"/>
              <a:t>ONE</a:t>
            </a:r>
            <a:r>
              <a:rPr spc="-30"/>
              <a:t> </a:t>
            </a:r>
            <a:r>
              <a:rPr spc="-25"/>
              <a:t>TSW </a:t>
            </a:r>
            <a:r>
              <a:rPr spc="-10"/>
              <a:t>IP</a:t>
            </a:r>
            <a:r>
              <a:rPr spc="135"/>
              <a:t> </a:t>
            </a:r>
            <a:r>
              <a:t>communication</a:t>
            </a:r>
            <a:r>
              <a:rPr spc="104"/>
              <a:t> </a:t>
            </a:r>
            <a:r>
              <a:rPr spc="-10"/>
              <a:t>system</a:t>
            </a:r>
          </a:p>
          <a:p>
            <a:pPr marL="240665" indent="-227965">
              <a:lnSpc>
                <a:spcPts val="1400"/>
              </a:lnSpc>
              <a:spcBef>
                <a:spcPts val="6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1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Integrated</a:t>
            </a:r>
            <a:r>
              <a:rPr spc="-70"/>
              <a:t> </a:t>
            </a:r>
            <a:r>
              <a:rPr spc="0"/>
              <a:t>DECT</a:t>
            </a:r>
            <a:r>
              <a:rPr spc="-40"/>
              <a:t> </a:t>
            </a:r>
            <a:r>
              <a:t>system</a:t>
            </a:r>
            <a:r>
              <a:rPr spc="-90"/>
              <a:t> </a:t>
            </a:r>
            <a:r>
              <a:rPr spc="0"/>
              <a:t>with</a:t>
            </a:r>
            <a:r>
              <a:rPr spc="-75"/>
              <a:t> </a:t>
            </a:r>
            <a:r>
              <a:rPr spc="-30"/>
              <a:t>over</a:t>
            </a:r>
            <a:r>
              <a:rPr spc="-70"/>
              <a:t> </a:t>
            </a:r>
            <a:r>
              <a:rPr spc="-30"/>
              <a:t>70</a:t>
            </a:r>
            <a:r>
              <a:rPr spc="-85"/>
              <a:t> </a:t>
            </a:r>
            <a:r>
              <a:rPr spc="0"/>
              <a:t>base</a:t>
            </a:r>
            <a:r>
              <a:rPr spc="-60"/>
              <a:t> </a:t>
            </a:r>
            <a:r>
              <a:t>stations</a:t>
            </a:r>
            <a:r>
              <a:rPr spc="-75"/>
              <a:t> </a:t>
            </a:r>
            <a:r>
              <a:rPr spc="-25"/>
              <a:t>and</a:t>
            </a:r>
          </a:p>
          <a:p>
            <a:pPr indent="241300">
              <a:lnSpc>
                <a:spcPts val="1400"/>
              </a:lnSpc>
              <a:defRPr spc="-25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over</a:t>
            </a:r>
            <a:r>
              <a:rPr spc="-85"/>
              <a:t> </a:t>
            </a:r>
            <a:r>
              <a:rPr spc="-104"/>
              <a:t>100</a:t>
            </a:r>
            <a:r>
              <a:rPr spc="-80"/>
              <a:t> </a:t>
            </a:r>
            <a:r>
              <a:rPr spc="0"/>
              <a:t>DECT</a:t>
            </a:r>
            <a:r>
              <a:rPr spc="-65"/>
              <a:t> </a:t>
            </a:r>
            <a:r>
              <a:rPr spc="-10"/>
              <a:t>telephones</a:t>
            </a:r>
          </a:p>
          <a:p>
            <a:pPr marL="241300" marR="960755" indent="-228600">
              <a:lnSpc>
                <a:spcPts val="12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Installation</a:t>
            </a:r>
            <a:r>
              <a:rPr spc="-90"/>
              <a:t> </a:t>
            </a:r>
            <a:r>
              <a:rPr spc="0"/>
              <a:t>of</a:t>
            </a:r>
            <a:r>
              <a:rPr spc="-65"/>
              <a:t> </a:t>
            </a:r>
            <a:r>
              <a:rPr spc="-40"/>
              <a:t>CISCO</a:t>
            </a:r>
            <a:r>
              <a:rPr spc="-50"/>
              <a:t> </a:t>
            </a:r>
            <a:r>
              <a:rPr spc="0"/>
              <a:t>WebEx</a:t>
            </a:r>
            <a:r>
              <a:rPr spc="-5"/>
              <a:t> </a:t>
            </a:r>
            <a:r>
              <a:rPr spc="0"/>
              <a:t>board</a:t>
            </a:r>
            <a:r>
              <a:rPr spc="-35"/>
              <a:t> </a:t>
            </a:r>
            <a:r>
              <a:t>for</a:t>
            </a:r>
            <a:r>
              <a:rPr spc="-55"/>
              <a:t> </a:t>
            </a:r>
            <a:r>
              <a:rPr spc="-10"/>
              <a:t>video conferences</a:t>
            </a:r>
          </a:p>
          <a:p>
            <a:pPr marL="241300" marR="193675" indent="-228600">
              <a:lnSpc>
                <a:spcPct val="800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45"/>
              <a:t> </a:t>
            </a:r>
            <a:r>
              <a:t>of</a:t>
            </a:r>
            <a:r>
              <a:rPr spc="-55"/>
              <a:t> </a:t>
            </a:r>
            <a:r>
              <a:t>the</a:t>
            </a:r>
            <a:r>
              <a:rPr spc="-45"/>
              <a:t> </a:t>
            </a:r>
            <a:r>
              <a:rPr spc="-50"/>
              <a:t>"TGtariff"</a:t>
            </a:r>
            <a:r>
              <a:rPr spc="-20"/>
              <a:t> </a:t>
            </a:r>
            <a:r>
              <a:rPr spc="-10"/>
              <a:t>software</a:t>
            </a:r>
            <a:r>
              <a:rPr spc="-40"/>
              <a:t> </a:t>
            </a:r>
            <a:r>
              <a:t>solution</a:t>
            </a:r>
            <a:r>
              <a:rPr spc="-60"/>
              <a:t> </a:t>
            </a:r>
            <a:r>
              <a:rPr spc="-25"/>
              <a:t>for </a:t>
            </a:r>
            <a:r>
              <a:t>detailed</a:t>
            </a:r>
            <a:r>
              <a:rPr spc="35"/>
              <a:t> </a:t>
            </a:r>
            <a:r>
              <a:t>monitoring</a:t>
            </a:r>
            <a:r>
              <a:rPr spc="-15"/>
              <a:t> </a:t>
            </a:r>
            <a:r>
              <a:t>and</a:t>
            </a:r>
            <a:r>
              <a:rPr spc="-10"/>
              <a:t> </a:t>
            </a:r>
            <a:r>
              <a:rPr spc="-30"/>
              <a:t>analysis</a:t>
            </a:r>
            <a:r>
              <a:rPr spc="-15"/>
              <a:t> </a:t>
            </a:r>
            <a:r>
              <a:t>of telephone</a:t>
            </a:r>
            <a:r>
              <a:rPr spc="15"/>
              <a:t> </a:t>
            </a:r>
            <a:r>
              <a:rPr spc="-10"/>
              <a:t>traffic</a:t>
            </a:r>
          </a:p>
          <a:p>
            <a:pPr marL="241300" marR="5080" indent="-228600">
              <a:lnSpc>
                <a:spcPts val="12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Installation</a:t>
            </a:r>
            <a:r>
              <a:rPr spc="-90"/>
              <a:t> </a:t>
            </a:r>
            <a:r>
              <a:rPr spc="0"/>
              <a:t>of</a:t>
            </a:r>
            <a:r>
              <a:rPr spc="-70"/>
              <a:t> </a:t>
            </a:r>
            <a:r>
              <a:rPr spc="-25"/>
              <a:t>a</a:t>
            </a:r>
            <a:r>
              <a:rPr spc="-60"/>
              <a:t> </a:t>
            </a:r>
            <a:r>
              <a:rPr spc="-10"/>
              <a:t>GSM</a:t>
            </a:r>
            <a:r>
              <a:rPr spc="-50"/>
              <a:t> </a:t>
            </a:r>
            <a:r>
              <a:rPr spc="-10"/>
              <a:t>Gateway</a:t>
            </a:r>
            <a:r>
              <a:rPr spc="-70"/>
              <a:t> </a:t>
            </a:r>
            <a:r>
              <a:rPr spc="0"/>
              <a:t>that</a:t>
            </a:r>
            <a:r>
              <a:rPr spc="-55"/>
              <a:t> </a:t>
            </a:r>
            <a:r>
              <a:rPr spc="-40"/>
              <a:t>is</a:t>
            </a:r>
            <a:r>
              <a:rPr spc="-55"/>
              <a:t> </a:t>
            </a:r>
            <a:r>
              <a:rPr spc="0"/>
              <a:t>connected</a:t>
            </a:r>
            <a:r>
              <a:rPr spc="-40"/>
              <a:t> </a:t>
            </a:r>
            <a:r>
              <a:rPr spc="0"/>
              <a:t>to</a:t>
            </a:r>
            <a:r>
              <a:rPr spc="-55"/>
              <a:t> </a:t>
            </a:r>
            <a:r>
              <a:rPr spc="-25"/>
              <a:t>the </a:t>
            </a:r>
            <a:r>
              <a:rPr spc="0"/>
              <a:t>telephone</a:t>
            </a:r>
            <a:r>
              <a:rPr spc="-40"/>
              <a:t> </a:t>
            </a:r>
            <a:r>
              <a:rPr spc="-10"/>
              <a:t>system</a:t>
            </a:r>
            <a:r>
              <a:rPr spc="-60"/>
              <a:t> </a:t>
            </a:r>
            <a:r>
              <a:t>(switchboard)</a:t>
            </a:r>
            <a:r>
              <a:rPr spc="-50"/>
              <a:t> </a:t>
            </a:r>
            <a:r>
              <a:rPr spc="-45"/>
              <a:t>via</a:t>
            </a:r>
            <a:r>
              <a:rPr spc="-75"/>
              <a:t> </a:t>
            </a:r>
            <a:r>
              <a:rPr spc="-25"/>
              <a:t>a</a:t>
            </a:r>
            <a:r>
              <a:rPr spc="-60"/>
              <a:t> </a:t>
            </a:r>
            <a:r>
              <a:rPr spc="-50"/>
              <a:t>SIP</a:t>
            </a:r>
            <a:r>
              <a:rPr spc="-55"/>
              <a:t> </a:t>
            </a:r>
            <a:r>
              <a:rPr spc="0"/>
              <a:t>transmitter</a:t>
            </a:r>
            <a:r>
              <a:rPr spc="-55"/>
              <a:t> </a:t>
            </a:r>
            <a:r>
              <a:rPr spc="-25"/>
              <a:t>in </a:t>
            </a:r>
            <a:r>
              <a:rPr spc="0"/>
              <a:t>order</a:t>
            </a:r>
            <a:r>
              <a:rPr spc="10"/>
              <a:t> </a:t>
            </a:r>
            <a:r>
              <a:rPr spc="0"/>
              <a:t>to</a:t>
            </a:r>
            <a:r>
              <a:rPr spc="-35"/>
              <a:t> </a:t>
            </a:r>
            <a:r>
              <a:rPr spc="0"/>
              <a:t>optimize </a:t>
            </a:r>
            <a:r>
              <a:rPr spc="-10"/>
              <a:t>costs</a:t>
            </a:r>
            <a:r>
              <a:t> </a:t>
            </a:r>
            <a:r>
              <a:rPr spc="0"/>
              <a:t>and</a:t>
            </a:r>
            <a:r>
              <a:rPr spc="-10"/>
              <a:t> </a:t>
            </a:r>
            <a:r>
              <a:rPr spc="0"/>
              <a:t>connect</a:t>
            </a:r>
            <a:r>
              <a:rPr spc="-10"/>
              <a:t> </a:t>
            </a:r>
            <a:r>
              <a:rPr spc="0"/>
              <a:t>mobile</a:t>
            </a:r>
            <a:r>
              <a:rPr spc="-10"/>
              <a:t> phones </a:t>
            </a:r>
            <a:r>
              <a:rPr spc="0"/>
              <a:t>from</a:t>
            </a:r>
            <a:r>
              <a:rPr spc="-90"/>
              <a:t> </a:t>
            </a:r>
            <a:r>
              <a:rPr spc="0"/>
              <a:t>the</a:t>
            </a:r>
            <a:r>
              <a:rPr spc="-94"/>
              <a:t> </a:t>
            </a:r>
            <a:r>
              <a:rPr spc="70"/>
              <a:t>VPN</a:t>
            </a:r>
            <a:r>
              <a:rPr spc="-65"/>
              <a:t> </a:t>
            </a:r>
            <a:r>
              <a:rPr spc="0"/>
              <a:t>GSM</a:t>
            </a:r>
            <a:r>
              <a:rPr spc="-80"/>
              <a:t> </a:t>
            </a:r>
            <a:r>
              <a:t>group</a:t>
            </a:r>
          </a:p>
          <a:p>
            <a:pPr marL="241300" marR="26669" indent="-228600">
              <a:lnSpc>
                <a:spcPct val="800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Installation</a:t>
            </a:r>
            <a:r>
              <a:rPr spc="-70"/>
              <a:t> </a:t>
            </a:r>
            <a:r>
              <a:rPr spc="0"/>
              <a:t>of</a:t>
            </a:r>
            <a:r>
              <a:rPr spc="-50"/>
              <a:t> </a:t>
            </a:r>
            <a:r>
              <a:rPr spc="-25"/>
              <a:t>a</a:t>
            </a:r>
            <a:r>
              <a:rPr spc="-40"/>
              <a:t> </a:t>
            </a:r>
            <a:r>
              <a:rPr spc="-30"/>
              <a:t>server/storage</a:t>
            </a:r>
            <a:r>
              <a:rPr spc="-5"/>
              <a:t> </a:t>
            </a:r>
            <a:r>
              <a:rPr spc="0"/>
              <a:t>platform</a:t>
            </a:r>
            <a:r>
              <a:rPr spc="-30"/>
              <a:t> </a:t>
            </a:r>
            <a:r>
              <a:rPr spc="0"/>
              <a:t>on</a:t>
            </a:r>
            <a:r>
              <a:rPr spc="-45"/>
              <a:t> </a:t>
            </a:r>
            <a:r>
              <a:rPr spc="0"/>
              <a:t>which</a:t>
            </a:r>
            <a:r>
              <a:rPr spc="-30"/>
              <a:t> </a:t>
            </a:r>
            <a:r>
              <a:t>PACS </a:t>
            </a:r>
            <a:r>
              <a:rPr spc="-10"/>
              <a:t>software</a:t>
            </a:r>
            <a:r>
              <a:rPr spc="-25"/>
              <a:t> </a:t>
            </a:r>
            <a:r>
              <a:rPr spc="-40"/>
              <a:t>is</a:t>
            </a:r>
            <a:r>
              <a:rPr spc="-15"/>
              <a:t> </a:t>
            </a:r>
            <a:r>
              <a:rPr spc="0"/>
              <a:t>implemented</a:t>
            </a:r>
            <a:r>
              <a:rPr spc="15"/>
              <a:t> </a:t>
            </a:r>
            <a:r>
              <a:rPr spc="0"/>
              <a:t>on</a:t>
            </a:r>
            <a:r>
              <a:rPr spc="-15"/>
              <a:t> </a:t>
            </a:r>
            <a:r>
              <a:t>CISCO/HP</a:t>
            </a:r>
            <a:r>
              <a:rPr spc="-5"/>
              <a:t> </a:t>
            </a:r>
            <a:r>
              <a:rPr spc="-10"/>
              <a:t>equipment</a:t>
            </a:r>
          </a:p>
          <a:p>
            <a:pPr marL="241300" marR="179704" indent="-228600">
              <a:lnSpc>
                <a:spcPts val="12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Maintenance</a:t>
            </a:r>
            <a:r>
              <a:rPr spc="20"/>
              <a:t> </a:t>
            </a:r>
            <a:r>
              <a:t>of UPS</a:t>
            </a:r>
            <a:r>
              <a:rPr spc="5"/>
              <a:t> </a:t>
            </a:r>
            <a:r>
              <a:t>equipment</a:t>
            </a:r>
            <a:r>
              <a:rPr spc="55"/>
              <a:t> </a:t>
            </a:r>
            <a:r>
              <a:rPr spc="-10"/>
              <a:t>serving</a:t>
            </a:r>
            <a:r>
              <a:rPr spc="20"/>
              <a:t> </a:t>
            </a:r>
            <a:r>
              <a:t>DATA</a:t>
            </a:r>
            <a:r>
              <a:rPr spc="80"/>
              <a:t> </a:t>
            </a:r>
            <a:r>
              <a:rPr spc="-10"/>
              <a:t>centre </a:t>
            </a:r>
            <a:r>
              <a:t>KC</a:t>
            </a:r>
            <a:r>
              <a:rPr spc="-60"/>
              <a:t> </a:t>
            </a:r>
            <a:r>
              <a:rPr spc="55"/>
              <a:t>BL</a:t>
            </a:r>
            <a:r>
              <a:rPr spc="-60"/>
              <a:t> </a:t>
            </a:r>
            <a:r>
              <a:t>on</a:t>
            </a:r>
            <a:r>
              <a:rPr spc="-65"/>
              <a:t> </a:t>
            </a:r>
            <a:r>
              <a:t>high-power</a:t>
            </a:r>
            <a:r>
              <a:rPr spc="-25"/>
              <a:t> </a:t>
            </a:r>
            <a:r>
              <a:t>RIELLO</a:t>
            </a:r>
            <a:r>
              <a:rPr spc="-75"/>
              <a:t> </a:t>
            </a:r>
            <a:r>
              <a:rPr spc="-10"/>
              <a:t>platform</a:t>
            </a:r>
          </a:p>
        </p:txBody>
      </p:sp>
      <p:sp>
        <p:nvSpPr>
          <p:cNvPr id="667" name="object 10"/>
          <p:cNvSpPr txBox="1"/>
          <p:nvPr/>
        </p:nvSpPr>
        <p:spPr>
          <a:xfrm>
            <a:off x="1937004" y="5487479"/>
            <a:ext cx="2655571" cy="1651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65100">
              <a:spcBef>
                <a:spcPts val="600"/>
              </a:spcBef>
              <a:defRPr b="1" spc="-90" sz="11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50">
                <a:hlinkClick r:id="rId5" invalidUrl="" action="" tgtFrame="" tooltip="" history="1" highlightClick="0" endSnd="0"/>
              </a:rPr>
              <a:t> </a:t>
            </a:r>
            <a:r>
              <a:rPr spc="-70">
                <a:hlinkClick r:id="rId5" invalidUrl="" action="" tgtFrame="" tooltip="" history="1" highlightClick="0" endSnd="0"/>
              </a:rPr>
              <a:t>communication</a:t>
            </a:r>
            <a:r>
              <a:rPr spc="-35">
                <a:hlinkClick r:id="rId5" invalidUrl="" action="" tgtFrame="" tooltip="" history="1" highlightClick="0" endSnd="0"/>
              </a:rPr>
              <a:t> </a:t>
            </a:r>
            <a:r>
              <a:rPr spc="-9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672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67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7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73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74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75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CLINICAL </a:t>
            </a:r>
            <a:r>
              <a:rPr spc="0"/>
              <a:t>CENTRE</a:t>
            </a:r>
            <a:r>
              <a:t> </a:t>
            </a:r>
            <a:r>
              <a:rPr spc="100"/>
              <a:t>OF</a:t>
            </a:r>
            <a:r>
              <a:t> </a:t>
            </a:r>
            <a:r>
              <a:rPr spc="0"/>
              <a:t>MONTENEGRO</a:t>
            </a:r>
          </a:p>
        </p:txBody>
      </p:sp>
      <p:sp>
        <p:nvSpPr>
          <p:cNvPr id="676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677" name="object 8"/>
          <p:cNvSpPr txBox="1"/>
          <p:nvPr/>
        </p:nvSpPr>
        <p:spPr>
          <a:xfrm>
            <a:off x="511860" y="1129283"/>
            <a:ext cx="9618345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9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Strengthening</a:t>
            </a:r>
            <a:r>
              <a:rPr spc="-160"/>
              <a:t> </a:t>
            </a:r>
            <a:r>
              <a:rPr spc="-65"/>
              <a:t>the</a:t>
            </a:r>
            <a:r>
              <a:rPr spc="-130"/>
              <a:t> </a:t>
            </a:r>
            <a:r>
              <a:rPr spc="-104"/>
              <a:t>health</a:t>
            </a:r>
            <a:r>
              <a:rPr spc="-145"/>
              <a:t> </a:t>
            </a:r>
            <a:r>
              <a:rPr spc="-104"/>
              <a:t>care</a:t>
            </a:r>
            <a:r>
              <a:rPr spc="-125"/>
              <a:t> </a:t>
            </a:r>
            <a:r>
              <a:rPr spc="-130"/>
              <a:t>system </a:t>
            </a:r>
            <a:r>
              <a:rPr spc="-100"/>
              <a:t>in</a:t>
            </a:r>
            <a:r>
              <a:rPr spc="-125"/>
              <a:t> </a:t>
            </a:r>
            <a:r>
              <a:rPr spc="-35"/>
              <a:t>Montenegro</a:t>
            </a:r>
          </a:p>
        </p:txBody>
      </p:sp>
      <p:sp>
        <p:nvSpPr>
          <p:cNvPr id="678" name="object 9"/>
          <p:cNvSpPr txBox="1"/>
          <p:nvPr/>
        </p:nvSpPr>
        <p:spPr>
          <a:xfrm>
            <a:off x="6905369" y="2167763"/>
            <a:ext cx="4831717" cy="30791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029" marR="234315" indent="-227329" algn="just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Project</a:t>
            </a:r>
            <a:r>
              <a:rPr spc="-155"/>
              <a:t> </a:t>
            </a:r>
            <a:r>
              <a:rPr spc="-10"/>
              <a:t>for</a:t>
            </a:r>
            <a:r>
              <a:rPr spc="-135"/>
              <a:t> </a:t>
            </a:r>
            <a:r>
              <a:rPr spc="25"/>
              <a:t>the</a:t>
            </a:r>
            <a:r>
              <a:rPr spc="-145"/>
              <a:t> </a:t>
            </a:r>
            <a:r>
              <a:rPr spc="30"/>
              <a:t>implementation</a:t>
            </a:r>
            <a:r>
              <a:rPr spc="-160"/>
              <a:t> </a:t>
            </a:r>
            <a:r>
              <a:rPr spc="0"/>
              <a:t>of</a:t>
            </a:r>
            <a:r>
              <a:rPr spc="-125"/>
              <a:t> </a:t>
            </a:r>
            <a:r>
              <a:rPr spc="-20"/>
              <a:t>a</a:t>
            </a:r>
            <a:r>
              <a:rPr spc="-140"/>
              <a:t> </a:t>
            </a:r>
            <a:r>
              <a:rPr spc="45"/>
              <a:t>new</a:t>
            </a:r>
            <a:r>
              <a:rPr spc="-145"/>
              <a:t> </a:t>
            </a:r>
            <a:r>
              <a:rPr spc="25"/>
              <a:t>medical</a:t>
            </a:r>
            <a:r>
              <a:rPr spc="5"/>
              <a:t> 	</a:t>
            </a:r>
            <a:r>
              <a:rPr spc="15"/>
              <a:t>information</a:t>
            </a:r>
            <a:r>
              <a:rPr spc="-150"/>
              <a:t> </a:t>
            </a:r>
            <a:r>
              <a:rPr spc="-5"/>
              <a:t>system</a:t>
            </a:r>
            <a:r>
              <a:rPr spc="-135"/>
              <a:t> </a:t>
            </a:r>
            <a:r>
              <a:rPr spc="40"/>
              <a:t>and</a:t>
            </a:r>
            <a:r>
              <a:rPr spc="-140"/>
              <a:t> </a:t>
            </a:r>
            <a:r>
              <a:rPr spc="15"/>
              <a:t>digital</a:t>
            </a:r>
            <a:r>
              <a:rPr spc="-140"/>
              <a:t> </a:t>
            </a:r>
            <a:r>
              <a:rPr spc="5"/>
              <a:t>transformation</a:t>
            </a:r>
            <a:r>
              <a:rPr spc="-160"/>
              <a:t> </a:t>
            </a:r>
            <a:r>
              <a:rPr spc="0"/>
              <a:t>of</a:t>
            </a:r>
            <a:r>
              <a:rPr spc="-15"/>
              <a:t> 	</a:t>
            </a:r>
            <a:r>
              <a:rPr spc="25"/>
              <a:t>medical</a:t>
            </a:r>
            <a:r>
              <a:rPr spc="-140"/>
              <a:t> </a:t>
            </a:r>
            <a:r>
              <a:rPr spc="-20"/>
              <a:t>services</a:t>
            </a:r>
            <a:r>
              <a:rPr spc="-125"/>
              <a:t> </a:t>
            </a:r>
            <a:r>
              <a:rPr spc="0"/>
              <a:t>at</a:t>
            </a:r>
            <a:r>
              <a:rPr spc="-140"/>
              <a:t> </a:t>
            </a:r>
            <a:r>
              <a:rPr spc="25"/>
              <a:t>the</a:t>
            </a:r>
            <a:r>
              <a:rPr spc="-145"/>
              <a:t> </a:t>
            </a:r>
            <a:r>
              <a:rPr spc="5"/>
              <a:t>Clinical</a:t>
            </a:r>
            <a:r>
              <a:rPr spc="-130"/>
              <a:t> </a:t>
            </a:r>
            <a:r>
              <a:rPr spc="15"/>
              <a:t>Centre</a:t>
            </a:r>
          </a:p>
          <a:p>
            <a:pPr marL="241300" marR="42544" indent="-228600">
              <a:lnSpc>
                <a:spcPct val="901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This</a:t>
            </a:r>
            <a:r>
              <a:rPr spc="-70"/>
              <a:t> </a:t>
            </a:r>
            <a:r>
              <a:rPr spc="0"/>
              <a:t>project</a:t>
            </a:r>
            <a:r>
              <a:rPr spc="-104"/>
              <a:t> </a:t>
            </a:r>
            <a:r>
              <a:rPr spc="-40"/>
              <a:t>is</a:t>
            </a:r>
            <a:r>
              <a:rPr spc="-65"/>
              <a:t> </a:t>
            </a:r>
            <a:r>
              <a:rPr spc="0"/>
              <a:t>supported</a:t>
            </a:r>
            <a:r>
              <a:rPr spc="-100"/>
              <a:t> </a:t>
            </a:r>
            <a:r>
              <a:rPr spc="-10"/>
              <a:t>by</a:t>
            </a:r>
            <a:r>
              <a:rPr spc="-75"/>
              <a:t> </a:t>
            </a:r>
            <a:r>
              <a:rPr spc="0"/>
              <a:t>the</a:t>
            </a:r>
            <a:r>
              <a:rPr spc="-94"/>
              <a:t> </a:t>
            </a:r>
            <a:r>
              <a:rPr spc="0"/>
              <a:t>Ministry</a:t>
            </a:r>
            <a:r>
              <a:rPr spc="-85"/>
              <a:t> </a:t>
            </a:r>
            <a:r>
              <a:rPr spc="0"/>
              <a:t>of</a:t>
            </a:r>
            <a:r>
              <a:rPr spc="-94"/>
              <a:t> </a:t>
            </a:r>
            <a:r>
              <a:rPr spc="-10"/>
              <a:t>Health </a:t>
            </a:r>
            <a:r>
              <a:rPr spc="0"/>
              <a:t>and</a:t>
            </a:r>
            <a:r>
              <a:rPr spc="-40"/>
              <a:t> </a:t>
            </a:r>
            <a:r>
              <a:rPr spc="0"/>
              <a:t>the</a:t>
            </a:r>
            <a:r>
              <a:rPr spc="-45"/>
              <a:t> </a:t>
            </a:r>
            <a:r>
              <a:rPr spc="-10"/>
              <a:t>offices</a:t>
            </a:r>
            <a:r>
              <a:rPr spc="-35"/>
              <a:t> </a:t>
            </a:r>
            <a:r>
              <a:rPr spc="0"/>
              <a:t>of</a:t>
            </a:r>
            <a:r>
              <a:rPr spc="-35"/>
              <a:t> </a:t>
            </a:r>
            <a:r>
              <a:rPr spc="0"/>
              <a:t>the</a:t>
            </a:r>
            <a:r>
              <a:rPr spc="-50"/>
              <a:t> </a:t>
            </a:r>
            <a:r>
              <a:rPr spc="0"/>
              <a:t>United</a:t>
            </a:r>
            <a:r>
              <a:rPr spc="-35"/>
              <a:t> </a:t>
            </a:r>
            <a:r>
              <a:rPr spc="0"/>
              <a:t>Nations</a:t>
            </a:r>
            <a:r>
              <a:rPr spc="-55"/>
              <a:t> </a:t>
            </a:r>
            <a:r>
              <a:rPr spc="-10"/>
              <a:t>Development </a:t>
            </a:r>
            <a:r>
              <a:rPr spc="0"/>
              <a:t>Program</a:t>
            </a:r>
            <a:r>
              <a:rPr spc="-35"/>
              <a:t> </a:t>
            </a:r>
            <a:r>
              <a:rPr spc="0"/>
              <a:t>(UNDP)</a:t>
            </a:r>
            <a:r>
              <a:rPr spc="-40"/>
              <a:t> </a:t>
            </a:r>
            <a:r>
              <a:rPr spc="0"/>
              <a:t>in </a:t>
            </a:r>
            <a:r>
              <a:rPr spc="-10"/>
              <a:t>Montenegro</a:t>
            </a:r>
          </a:p>
          <a:p>
            <a:pPr marL="241300" marR="403859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The</a:t>
            </a:r>
            <a:r>
              <a:rPr spc="-45"/>
              <a:t> </a:t>
            </a:r>
            <a:r>
              <a:rPr spc="-10"/>
              <a:t>system</a:t>
            </a:r>
            <a:r>
              <a:rPr spc="-55"/>
              <a:t> </a:t>
            </a:r>
            <a:r>
              <a:t>has</a:t>
            </a:r>
            <a:r>
              <a:rPr spc="-60"/>
              <a:t> </a:t>
            </a:r>
            <a:r>
              <a:rPr spc="-10"/>
              <a:t>so</a:t>
            </a:r>
            <a:r>
              <a:rPr spc="-50"/>
              <a:t> </a:t>
            </a:r>
            <a:r>
              <a:rPr spc="-30"/>
              <a:t>far</a:t>
            </a:r>
            <a:r>
              <a:rPr spc="-70"/>
              <a:t> </a:t>
            </a:r>
            <a:r>
              <a:t>been</a:t>
            </a:r>
            <a:r>
              <a:rPr spc="-45"/>
              <a:t> </a:t>
            </a:r>
            <a:r>
              <a:t>implemented</a:t>
            </a:r>
            <a:r>
              <a:rPr spc="-60"/>
              <a:t> </a:t>
            </a:r>
            <a:r>
              <a:t>at</a:t>
            </a:r>
            <a:r>
              <a:rPr spc="-60"/>
              <a:t> </a:t>
            </a:r>
            <a:r>
              <a:rPr spc="-25"/>
              <a:t>six </a:t>
            </a:r>
            <a:r>
              <a:rPr spc="-10"/>
              <a:t>clinics</a:t>
            </a:r>
          </a:p>
          <a:p>
            <a:pPr marL="241300" marR="5080" indent="-228600">
              <a:lnSpc>
                <a:spcPct val="900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The</a:t>
            </a:r>
            <a:r>
              <a:rPr spc="-30"/>
              <a:t> </a:t>
            </a:r>
            <a:r>
              <a:t>project</a:t>
            </a:r>
            <a:r>
              <a:rPr spc="-45"/>
              <a:t> </a:t>
            </a:r>
            <a:r>
              <a:rPr spc="10"/>
              <a:t>included</a:t>
            </a:r>
            <a:r>
              <a:rPr spc="-60"/>
              <a:t> </a:t>
            </a:r>
            <a:r>
              <a:rPr spc="10"/>
              <a:t>the</a:t>
            </a:r>
            <a:r>
              <a:rPr spc="-40"/>
              <a:t> </a:t>
            </a:r>
            <a:r>
              <a:rPr spc="10"/>
              <a:t>implementation</a:t>
            </a:r>
            <a:r>
              <a:rPr spc="-70"/>
              <a:t> </a:t>
            </a:r>
            <a:r>
              <a:t>of</a:t>
            </a:r>
            <a:r>
              <a:rPr spc="-25"/>
              <a:t> </a:t>
            </a:r>
            <a:r>
              <a:rPr spc="-50"/>
              <a:t>a </a:t>
            </a:r>
            <a:r>
              <a:t>medical</a:t>
            </a:r>
            <a:r>
              <a:rPr spc="-65"/>
              <a:t> </a:t>
            </a:r>
            <a:r>
              <a:t>information</a:t>
            </a:r>
            <a:r>
              <a:rPr spc="-70"/>
              <a:t> </a:t>
            </a:r>
            <a:r>
              <a:rPr spc="-40"/>
              <a:t>system,</a:t>
            </a:r>
            <a:r>
              <a:rPr spc="-55"/>
              <a:t> </a:t>
            </a:r>
            <a:r>
              <a:t>business</a:t>
            </a:r>
            <a:r>
              <a:rPr spc="-35"/>
              <a:t> </a:t>
            </a:r>
            <a:r>
              <a:rPr spc="-150"/>
              <a:t>IS</a:t>
            </a:r>
            <a:r>
              <a:rPr spc="-55"/>
              <a:t> </a:t>
            </a:r>
            <a:r>
              <a:rPr spc="-10"/>
              <a:t>for</a:t>
            </a:r>
            <a:r>
              <a:rPr spc="-50"/>
              <a:t> </a:t>
            </a:r>
            <a:r>
              <a:rPr spc="-25"/>
              <a:t>the </a:t>
            </a:r>
            <a:r>
              <a:t>management</a:t>
            </a:r>
            <a:r>
              <a:rPr spc="-5"/>
              <a:t> </a:t>
            </a:r>
            <a:r>
              <a:t>of</a:t>
            </a:r>
            <a:r>
              <a:rPr spc="-5"/>
              <a:t> </a:t>
            </a:r>
            <a:r>
              <a:rPr spc="-25"/>
              <a:t>material,</a:t>
            </a:r>
            <a:r>
              <a:rPr spc="-10"/>
              <a:t> </a:t>
            </a:r>
            <a:r>
              <a:rPr spc="55"/>
              <a:t>human</a:t>
            </a:r>
            <a:r>
              <a:rPr spc="-5"/>
              <a:t> </a:t>
            </a:r>
            <a:r>
              <a:t>and </a:t>
            </a:r>
            <a:r>
              <a:rPr spc="-10"/>
              <a:t>financial resources</a:t>
            </a:r>
            <a:r>
              <a:rPr spc="-90"/>
              <a:t> </a:t>
            </a:r>
            <a:r>
              <a:rPr spc="-40"/>
              <a:t>as</a:t>
            </a:r>
            <a:r>
              <a:rPr spc="-85"/>
              <a:t> </a:t>
            </a:r>
            <a:r>
              <a:t>well</a:t>
            </a:r>
            <a:r>
              <a:rPr spc="-85"/>
              <a:t> </a:t>
            </a:r>
            <a:r>
              <a:rPr spc="-40"/>
              <a:t>as</a:t>
            </a:r>
            <a:r>
              <a:rPr spc="-85"/>
              <a:t> </a:t>
            </a:r>
            <a:r>
              <a:rPr spc="-25"/>
              <a:t>a</a:t>
            </a:r>
            <a:r>
              <a:rPr spc="-80"/>
              <a:t> </a:t>
            </a:r>
            <a:r>
              <a:t>business</a:t>
            </a:r>
            <a:r>
              <a:rPr spc="-65"/>
              <a:t> </a:t>
            </a:r>
            <a:r>
              <a:t>intelligence</a:t>
            </a:r>
            <a:r>
              <a:rPr spc="-85"/>
              <a:t> </a:t>
            </a:r>
            <a:r>
              <a:rPr spc="-10"/>
              <a:t>solution for</a:t>
            </a:r>
            <a:r>
              <a:rPr spc="10"/>
              <a:t> </a:t>
            </a:r>
            <a:r>
              <a:t>optimal</a:t>
            </a:r>
            <a:r>
              <a:rPr spc="-5"/>
              <a:t> </a:t>
            </a:r>
            <a:r>
              <a:t>management</a:t>
            </a:r>
            <a:r>
              <a:rPr spc="5"/>
              <a:t> </a:t>
            </a:r>
            <a:r>
              <a:t>of</a:t>
            </a:r>
            <a:r>
              <a:rPr spc="5"/>
              <a:t> </a:t>
            </a:r>
            <a:r>
              <a:rPr spc="-10"/>
              <a:t>processes</a:t>
            </a:r>
            <a:r>
              <a:rPr spc="30"/>
              <a:t> </a:t>
            </a:r>
            <a:r>
              <a:rPr spc="-25"/>
              <a:t>and </a:t>
            </a:r>
            <a:r>
              <a:rPr spc="-10"/>
              <a:t>resources</a:t>
            </a:r>
          </a:p>
        </p:txBody>
      </p:sp>
      <p:sp>
        <p:nvSpPr>
          <p:cNvPr id="679" name="object 10"/>
          <p:cNvSpPr txBox="1"/>
          <p:nvPr/>
        </p:nvSpPr>
        <p:spPr>
          <a:xfrm>
            <a:off x="2155825" y="5470854"/>
            <a:ext cx="2218055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1285">
              <a:spcBef>
                <a:spcPts val="7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75">
                <a:hlinkClick r:id="rId5" invalidUrl="" action="" tgtFrame="" tooltip="" history="1" highlightClick="0" endSnd="0"/>
              </a:rPr>
              <a:t> </a:t>
            </a:r>
            <a:r>
              <a:rPr spc="-114">
                <a:hlinkClick r:id="rId5" invalidUrl="" action="" tgtFrame="" tooltip="" history="1" highlightClick="0" endSnd="0"/>
              </a:rPr>
              <a:t>software</a:t>
            </a:r>
            <a:r>
              <a:rPr spc="-9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684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68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8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85" name="object 5"/>
          <p:cNvSpPr txBox="1"/>
          <p:nvPr/>
        </p:nvSpPr>
        <p:spPr>
          <a:xfrm>
            <a:off x="434745" y="2927044"/>
            <a:ext cx="10711182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Private</a:t>
            </a:r>
            <a:r>
              <a:rPr spc="-434"/>
              <a:t> </a:t>
            </a:r>
            <a:r>
              <a:rPr spc="135"/>
              <a:t>and</a:t>
            </a:r>
            <a:r>
              <a:rPr spc="-450"/>
              <a:t> </a:t>
            </a:r>
            <a:r>
              <a:rPr spc="165"/>
              <a:t>public</a:t>
            </a:r>
            <a:r>
              <a:rPr spc="-450"/>
              <a:t> </a:t>
            </a:r>
            <a:r>
              <a:rPr spc="-10"/>
              <a:t>enterprises</a:t>
            </a:r>
          </a:p>
        </p:txBody>
      </p:sp>
      <p:sp>
        <p:nvSpPr>
          <p:cNvPr id="686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687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692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69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9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93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94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695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UTILITY</a:t>
            </a:r>
            <a:r>
              <a:rPr spc="-200"/>
              <a:t> </a:t>
            </a:r>
            <a:r>
              <a:rPr spc="100"/>
              <a:t>COMPANY</a:t>
            </a:r>
            <a:r>
              <a:rPr spc="-200"/>
              <a:t> </a:t>
            </a:r>
            <a:r>
              <a:rPr spc="0"/>
              <a:t>OBJEDINJENA</a:t>
            </a:r>
            <a:r>
              <a:rPr spc="-200"/>
              <a:t> </a:t>
            </a:r>
            <a:r>
              <a:rPr spc="0"/>
              <a:t>NAPLATA</a:t>
            </a:r>
            <a:r>
              <a:rPr spc="-200"/>
              <a:t> NIŠ, </a:t>
            </a:r>
            <a:r>
              <a:t>SERBIA</a:t>
            </a:r>
          </a:p>
        </p:txBody>
      </p:sp>
      <p:sp>
        <p:nvSpPr>
          <p:cNvPr id="696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697" name="object 8"/>
          <p:cNvSpPr txBox="1"/>
          <p:nvPr/>
        </p:nvSpPr>
        <p:spPr>
          <a:xfrm>
            <a:off x="511859" y="1129283"/>
            <a:ext cx="10021572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7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Development</a:t>
            </a:r>
            <a:r>
              <a:rPr spc="-160"/>
              <a:t> </a:t>
            </a:r>
            <a:r>
              <a:rPr spc="-375"/>
              <a:t>&amp;</a:t>
            </a:r>
            <a:r>
              <a:rPr spc="-140"/>
              <a:t> </a:t>
            </a:r>
            <a:r>
              <a:rPr spc="-90"/>
              <a:t>implementation</a:t>
            </a:r>
            <a:r>
              <a:rPr spc="-150"/>
              <a:t> </a:t>
            </a:r>
            <a:r>
              <a:rPr spc="-110"/>
              <a:t>of</a:t>
            </a:r>
            <a:r>
              <a:rPr spc="-130"/>
              <a:t> </a:t>
            </a:r>
            <a:r>
              <a:rPr spc="-70"/>
              <a:t>mPayment</a:t>
            </a:r>
            <a:r>
              <a:rPr spc="-165"/>
              <a:t> </a:t>
            </a:r>
            <a:r>
              <a:rPr spc="-50"/>
              <a:t>platform</a:t>
            </a:r>
          </a:p>
        </p:txBody>
      </p:sp>
      <p:sp>
        <p:nvSpPr>
          <p:cNvPr id="698" name="object 9"/>
          <p:cNvSpPr txBox="1"/>
          <p:nvPr/>
        </p:nvSpPr>
        <p:spPr>
          <a:xfrm>
            <a:off x="6905369" y="2167763"/>
            <a:ext cx="4797426" cy="2932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52068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TeleGroup</a:t>
            </a:r>
            <a:r>
              <a:rPr spc="-100"/>
              <a:t> </a:t>
            </a:r>
            <a:r>
              <a:t>has</a:t>
            </a:r>
            <a:r>
              <a:rPr spc="-70"/>
              <a:t> </a:t>
            </a:r>
            <a:r>
              <a:t>developed</a:t>
            </a:r>
            <a:r>
              <a:rPr spc="-70"/>
              <a:t> </a:t>
            </a:r>
            <a:r>
              <a:t>the</a:t>
            </a:r>
            <a:r>
              <a:rPr spc="-80"/>
              <a:t> </a:t>
            </a:r>
            <a:r>
              <a:rPr spc="50"/>
              <a:t>mPayment</a:t>
            </a:r>
            <a:r>
              <a:rPr spc="-100"/>
              <a:t> </a:t>
            </a:r>
            <a:r>
              <a:rPr spc="-10"/>
              <a:t>platform for</a:t>
            </a:r>
            <a:r>
              <a:rPr spc="-15"/>
              <a:t> </a:t>
            </a:r>
            <a:r>
              <a:t>comfortable</a:t>
            </a:r>
            <a:r>
              <a:rPr spc="-40"/>
              <a:t> </a:t>
            </a:r>
            <a:r>
              <a:t>and</a:t>
            </a:r>
            <a:r>
              <a:rPr spc="-15"/>
              <a:t> </a:t>
            </a:r>
            <a:r>
              <a:t>secure</a:t>
            </a:r>
            <a:r>
              <a:rPr spc="-20"/>
              <a:t> </a:t>
            </a:r>
            <a:r>
              <a:t>payment</a:t>
            </a:r>
            <a:r>
              <a:rPr spc="-20"/>
              <a:t> </a:t>
            </a:r>
            <a:r>
              <a:rPr spc="-10"/>
              <a:t>without </a:t>
            </a:r>
            <a:r>
              <a:t>waiting</a:t>
            </a:r>
            <a:r>
              <a:rPr spc="-90"/>
              <a:t> </a:t>
            </a:r>
            <a:r>
              <a:t>in</a:t>
            </a:r>
            <a:r>
              <a:rPr spc="-70"/>
              <a:t> </a:t>
            </a:r>
            <a:r>
              <a:rPr spc="-10"/>
              <a:t>lines</a:t>
            </a:r>
            <a:r>
              <a:rPr spc="-55"/>
              <a:t> </a:t>
            </a:r>
            <a:r>
              <a:t>at</a:t>
            </a:r>
            <a:r>
              <a:rPr spc="-75"/>
              <a:t> </a:t>
            </a:r>
            <a:r>
              <a:t>billing</a:t>
            </a:r>
            <a:r>
              <a:rPr spc="-45"/>
              <a:t> </a:t>
            </a:r>
            <a:r>
              <a:t>points</a:t>
            </a:r>
            <a:r>
              <a:rPr spc="-70"/>
              <a:t> </a:t>
            </a:r>
            <a:r>
              <a:t>at</a:t>
            </a:r>
            <a:r>
              <a:rPr spc="-75"/>
              <a:t> </a:t>
            </a:r>
            <a:r>
              <a:rPr spc="-10"/>
              <a:t>any</a:t>
            </a:r>
            <a:r>
              <a:rPr spc="-85"/>
              <a:t> </a:t>
            </a:r>
            <a:r>
              <a:rPr spc="-20"/>
              <a:t>time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Strategic</a:t>
            </a:r>
            <a:r>
              <a:rPr spc="-75"/>
              <a:t> </a:t>
            </a:r>
            <a:r>
              <a:t>cooperation</a:t>
            </a:r>
            <a:r>
              <a:rPr spc="-45"/>
              <a:t> </a:t>
            </a:r>
            <a:r>
              <a:t>with</a:t>
            </a:r>
            <a:r>
              <a:rPr spc="-60"/>
              <a:t> </a:t>
            </a:r>
            <a:r>
              <a:t>Telekom</a:t>
            </a:r>
            <a:r>
              <a:rPr spc="-35"/>
              <a:t> </a:t>
            </a:r>
            <a:r>
              <a:rPr spc="-25"/>
              <a:t>Serbia </a:t>
            </a:r>
            <a:r>
              <a:t>and</a:t>
            </a:r>
            <a:r>
              <a:rPr spc="-30"/>
              <a:t> </a:t>
            </a:r>
            <a:r>
              <a:rPr spc="-25"/>
              <a:t>AIK</a:t>
            </a:r>
          </a:p>
          <a:p>
            <a:pPr indent="241300">
              <a:lnSpc>
                <a:spcPts val="1500"/>
              </a:lnSpc>
              <a:defRPr spc="-2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Bank</a:t>
            </a:r>
          </a:p>
          <a:p>
            <a:pPr marL="241300" marR="104139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Confidential</a:t>
            </a:r>
            <a:r>
              <a:rPr spc="-80"/>
              <a:t> </a:t>
            </a:r>
            <a:r>
              <a:rPr spc="-10"/>
              <a:t>user</a:t>
            </a:r>
            <a:r>
              <a:rPr spc="-85"/>
              <a:t> </a:t>
            </a:r>
            <a:r>
              <a:t>data</a:t>
            </a:r>
            <a:r>
              <a:rPr spc="-80"/>
              <a:t> </a:t>
            </a:r>
            <a:r>
              <a:rPr spc="-40"/>
              <a:t>is</a:t>
            </a:r>
            <a:r>
              <a:rPr spc="-60"/>
              <a:t> </a:t>
            </a:r>
            <a:r>
              <a:t>not</a:t>
            </a:r>
            <a:r>
              <a:rPr spc="-80"/>
              <a:t> </a:t>
            </a:r>
            <a:r>
              <a:t>stored</a:t>
            </a:r>
            <a:r>
              <a:rPr spc="-80"/>
              <a:t> </a:t>
            </a:r>
            <a:r>
              <a:t>on</a:t>
            </a:r>
            <a:r>
              <a:rPr spc="-75"/>
              <a:t> </a:t>
            </a:r>
            <a:r>
              <a:rPr spc="-25"/>
              <a:t>a</a:t>
            </a:r>
            <a:r>
              <a:rPr spc="-70"/>
              <a:t> </a:t>
            </a:r>
            <a:r>
              <a:rPr spc="-10"/>
              <a:t>mobile </a:t>
            </a:r>
            <a:r>
              <a:t>phone</a:t>
            </a:r>
            <a:r>
              <a:rPr spc="-20"/>
              <a:t> </a:t>
            </a:r>
            <a:r>
              <a:t>but</a:t>
            </a:r>
            <a:r>
              <a:rPr spc="-25"/>
              <a:t> </a:t>
            </a:r>
            <a:r>
              <a:rPr spc="-40"/>
              <a:t>is</a:t>
            </a:r>
            <a:r>
              <a:rPr spc="-5"/>
              <a:t> </a:t>
            </a:r>
            <a:r>
              <a:t>stored</a:t>
            </a:r>
            <a:r>
              <a:rPr spc="-40"/>
              <a:t> </a:t>
            </a:r>
            <a:r>
              <a:t>on</a:t>
            </a:r>
            <a:r>
              <a:rPr spc="-20"/>
              <a:t> </a:t>
            </a:r>
            <a:r>
              <a:rPr spc="-25"/>
              <a:t>a</a:t>
            </a:r>
            <a:r>
              <a:rPr spc="-15"/>
              <a:t> </a:t>
            </a:r>
            <a:r>
              <a:t>protected</a:t>
            </a:r>
            <a:r>
              <a:rPr spc="-65"/>
              <a:t> </a:t>
            </a:r>
            <a:r>
              <a:t>cloud</a:t>
            </a:r>
            <a:r>
              <a:rPr spc="-20"/>
              <a:t> </a:t>
            </a:r>
            <a:r>
              <a:rPr spc="-10"/>
              <a:t>instance </a:t>
            </a:r>
            <a:r>
              <a:t>within</a:t>
            </a:r>
            <a:r>
              <a:rPr spc="-70"/>
              <a:t> </a:t>
            </a:r>
            <a:r>
              <a:t>the</a:t>
            </a:r>
            <a:r>
              <a:rPr spc="-65"/>
              <a:t> </a:t>
            </a:r>
            <a:r>
              <a:t>borders</a:t>
            </a:r>
            <a:r>
              <a:rPr spc="-50"/>
              <a:t> </a:t>
            </a:r>
            <a:r>
              <a:t>of</a:t>
            </a:r>
            <a:r>
              <a:rPr spc="-35"/>
              <a:t> </a:t>
            </a:r>
            <a:r>
              <a:rPr spc="-10"/>
              <a:t>Serbia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4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Maximum</a:t>
            </a:r>
            <a:r>
              <a:rPr spc="-104"/>
              <a:t> </a:t>
            </a:r>
            <a:r>
              <a:rPr spc="-10"/>
              <a:t>security</a:t>
            </a:r>
            <a:r>
              <a:rPr spc="-104"/>
              <a:t> </a:t>
            </a:r>
            <a:r>
              <a:rPr spc="0"/>
              <a:t>of</a:t>
            </a:r>
            <a:r>
              <a:rPr spc="-80"/>
              <a:t> </a:t>
            </a:r>
            <a:r>
              <a:rPr spc="0"/>
              <a:t>financial</a:t>
            </a:r>
            <a:r>
              <a:rPr spc="-94"/>
              <a:t> </a:t>
            </a:r>
            <a:r>
              <a:rPr spc="0"/>
              <a:t>transactions</a:t>
            </a:r>
            <a:r>
              <a:rPr spc="-125"/>
              <a:t> </a:t>
            </a:r>
            <a:r>
              <a:rPr spc="-10"/>
              <a:t>using</a:t>
            </a:r>
          </a:p>
          <a:p>
            <a:pPr indent="241300">
              <a:lnSpc>
                <a:spcPts val="1500"/>
              </a:lnSpc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mPIN</a:t>
            </a:r>
            <a:r>
              <a:rPr spc="55"/>
              <a:t> </a:t>
            </a:r>
            <a:r>
              <a:rPr spc="-20"/>
              <a:t>code</a:t>
            </a:r>
          </a:p>
          <a:p>
            <a:pPr marL="241300" marR="348615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2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Communication</a:t>
            </a:r>
            <a:r>
              <a:rPr spc="-35"/>
              <a:t> </a:t>
            </a:r>
            <a:r>
              <a:t>between</a:t>
            </a:r>
            <a:r>
              <a:rPr spc="-35"/>
              <a:t> </a:t>
            </a:r>
            <a:r>
              <a:rPr spc="50"/>
              <a:t>mPayment</a:t>
            </a:r>
            <a:r>
              <a:rPr spc="-35"/>
              <a:t> </a:t>
            </a:r>
            <a:r>
              <a:rPr spc="-10"/>
              <a:t>system, </a:t>
            </a:r>
            <a:r>
              <a:rPr spc="-35"/>
              <a:t>banks,</a:t>
            </a:r>
            <a:r>
              <a:rPr spc="-45"/>
              <a:t> </a:t>
            </a:r>
            <a:r>
              <a:rPr spc="0"/>
              <a:t>mobile</a:t>
            </a:r>
            <a:r>
              <a:rPr spc="-20"/>
              <a:t> </a:t>
            </a:r>
            <a:r>
              <a:rPr spc="0"/>
              <a:t>operator</a:t>
            </a:r>
            <a:r>
              <a:rPr spc="-75"/>
              <a:t> </a:t>
            </a:r>
            <a:r>
              <a:rPr spc="0"/>
              <a:t>and</a:t>
            </a:r>
            <a:r>
              <a:rPr spc="-40"/>
              <a:t> </a:t>
            </a:r>
            <a:r>
              <a:rPr spc="-10"/>
              <a:t>vendors</a:t>
            </a:r>
            <a:r>
              <a:rPr spc="-30"/>
              <a:t> </a:t>
            </a:r>
            <a:r>
              <a:rPr spc="-35"/>
              <a:t>is</a:t>
            </a:r>
            <a:r>
              <a:rPr spc="-50"/>
              <a:t> </a:t>
            </a:r>
            <a:r>
              <a:rPr spc="0"/>
              <a:t>done</a:t>
            </a:r>
            <a:r>
              <a:rPr spc="-30"/>
              <a:t> </a:t>
            </a:r>
            <a:r>
              <a:rPr spc="-25"/>
              <a:t>via </a:t>
            </a:r>
            <a:r>
              <a:rPr spc="0"/>
              <a:t>encrypted</a:t>
            </a:r>
            <a:r>
              <a:rPr spc="-65"/>
              <a:t> </a:t>
            </a:r>
            <a:r>
              <a:rPr spc="0"/>
              <a:t>protocol</a:t>
            </a:r>
            <a:r>
              <a:rPr spc="-70"/>
              <a:t> </a:t>
            </a:r>
            <a:r>
              <a:rPr spc="-110"/>
              <a:t>-</a:t>
            </a:r>
            <a:r>
              <a:rPr spc="-40"/>
              <a:t> </a:t>
            </a:r>
            <a:r>
              <a:rPr spc="-104"/>
              <a:t>SSL,</a:t>
            </a:r>
            <a:r>
              <a:rPr spc="-45"/>
              <a:t> </a:t>
            </a:r>
            <a:r>
              <a:rPr spc="0"/>
              <a:t>hardware</a:t>
            </a:r>
            <a:r>
              <a:rPr spc="-75"/>
              <a:t> </a:t>
            </a:r>
            <a:r>
              <a:rPr spc="85"/>
              <a:t>VPN</a:t>
            </a:r>
            <a:r>
              <a:rPr spc="-60"/>
              <a:t> </a:t>
            </a:r>
            <a:r>
              <a:rPr spc="-25"/>
              <a:t>...</a:t>
            </a:r>
          </a:p>
        </p:txBody>
      </p:sp>
      <p:sp>
        <p:nvSpPr>
          <p:cNvPr id="699" name="object 10"/>
          <p:cNvSpPr txBox="1"/>
          <p:nvPr/>
        </p:nvSpPr>
        <p:spPr>
          <a:xfrm>
            <a:off x="2221357" y="5477967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81610">
              <a:spcBef>
                <a:spcPts val="600"/>
              </a:spcBef>
              <a:defRPr b="1" spc="-114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Software</a:t>
            </a:r>
            <a:r>
              <a:rPr spc="-75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development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704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70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0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05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06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07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HOTEL</a:t>
            </a:r>
            <a:r>
              <a:rPr spc="-100"/>
              <a:t> MAESTRAL, </a:t>
            </a:r>
            <a:r>
              <a:t>MONTENEGRO</a:t>
            </a:r>
          </a:p>
        </p:txBody>
      </p:sp>
      <p:sp>
        <p:nvSpPr>
          <p:cNvPr id="708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709" name="object 8"/>
          <p:cNvSpPr txBox="1"/>
          <p:nvPr/>
        </p:nvSpPr>
        <p:spPr>
          <a:xfrm>
            <a:off x="511859" y="1129283"/>
            <a:ext cx="5354322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04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Modernization</a:t>
            </a:r>
            <a:r>
              <a:rPr spc="-175"/>
              <a:t> </a:t>
            </a:r>
            <a:r>
              <a:rPr spc="-95"/>
              <a:t>of</a:t>
            </a:r>
            <a:r>
              <a:rPr spc="-130"/>
              <a:t> </a:t>
            </a:r>
            <a:r>
              <a:rPr spc="-385"/>
              <a:t>IT</a:t>
            </a:r>
            <a:r>
              <a:rPr spc="-130"/>
              <a:t> </a:t>
            </a:r>
            <a:r>
              <a:rPr spc="-90"/>
              <a:t>resources</a:t>
            </a:r>
          </a:p>
        </p:txBody>
      </p:sp>
      <p:sp>
        <p:nvSpPr>
          <p:cNvPr id="710" name="object 9"/>
          <p:cNvSpPr txBox="1"/>
          <p:nvPr/>
        </p:nvSpPr>
        <p:spPr>
          <a:xfrm>
            <a:off x="6905369" y="2167763"/>
            <a:ext cx="4838701" cy="2894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97155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15"/>
              <a:t> </a:t>
            </a:r>
            <a:r>
              <a:t>of </a:t>
            </a:r>
            <a:r>
              <a:rPr spc="-30"/>
              <a:t>next-</a:t>
            </a:r>
            <a:r>
              <a:t>generation</a:t>
            </a:r>
            <a:r>
              <a:rPr spc="-15"/>
              <a:t> </a:t>
            </a:r>
            <a:r>
              <a:t>Cisco</a:t>
            </a:r>
            <a:r>
              <a:rPr spc="5"/>
              <a:t> </a:t>
            </a:r>
            <a:r>
              <a:rPr spc="-10"/>
              <a:t>network infrastructure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55"/>
              <a:t> </a:t>
            </a:r>
            <a:r>
              <a:t>of</a:t>
            </a:r>
            <a:r>
              <a:rPr spc="-40"/>
              <a:t> </a:t>
            </a:r>
            <a:r>
              <a:t>advanced</a:t>
            </a:r>
            <a:r>
              <a:rPr spc="-20"/>
              <a:t> </a:t>
            </a:r>
            <a:r>
              <a:t>Matrix</a:t>
            </a:r>
            <a:r>
              <a:rPr spc="-75"/>
              <a:t> </a:t>
            </a:r>
            <a:r>
              <a:t>access</a:t>
            </a:r>
            <a:r>
              <a:rPr spc="-40"/>
              <a:t> </a:t>
            </a:r>
            <a:r>
              <a:rPr spc="-10"/>
              <a:t>control</a:t>
            </a:r>
          </a:p>
          <a:p>
            <a:pPr indent="241300">
              <a:lnSpc>
                <a:spcPts val="1500"/>
              </a:lnSpc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system</a:t>
            </a:r>
          </a:p>
          <a:p>
            <a:pPr marL="241300" marR="328295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Work</a:t>
            </a:r>
            <a:r>
              <a:rPr spc="35"/>
              <a:t> </a:t>
            </a:r>
            <a:r>
              <a:t>on</a:t>
            </a:r>
            <a:r>
              <a:rPr spc="75"/>
              <a:t> </a:t>
            </a:r>
            <a:r>
              <a:t>customizing</a:t>
            </a:r>
            <a:r>
              <a:rPr spc="45"/>
              <a:t> </a:t>
            </a:r>
            <a:r>
              <a:t>and</a:t>
            </a:r>
            <a:r>
              <a:rPr spc="65"/>
              <a:t> </a:t>
            </a:r>
            <a:r>
              <a:t>implementing</a:t>
            </a:r>
            <a:r>
              <a:rPr spc="65"/>
              <a:t> </a:t>
            </a:r>
            <a:r>
              <a:rPr spc="-25"/>
              <a:t>a</a:t>
            </a:r>
            <a:r>
              <a:rPr spc="70"/>
              <a:t> </a:t>
            </a:r>
            <a:r>
              <a:rPr spc="-20"/>
              <a:t>time </a:t>
            </a:r>
            <a:r>
              <a:t>and</a:t>
            </a:r>
            <a:r>
              <a:rPr spc="50"/>
              <a:t> </a:t>
            </a:r>
            <a:r>
              <a:t>attendance</a:t>
            </a:r>
            <a:r>
              <a:rPr spc="25"/>
              <a:t> </a:t>
            </a:r>
            <a:r>
              <a:rPr spc="-10"/>
              <a:t>application</a:t>
            </a:r>
          </a:p>
          <a:p>
            <a:pPr marL="241300" marR="511809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Implemented</a:t>
            </a:r>
            <a:r>
              <a:rPr spc="-55"/>
              <a:t> </a:t>
            </a:r>
            <a:r>
              <a:t>Indigo</a:t>
            </a:r>
            <a:r>
              <a:rPr spc="-45"/>
              <a:t> </a:t>
            </a:r>
            <a:r>
              <a:t>Vision</a:t>
            </a:r>
            <a:r>
              <a:rPr spc="-50"/>
              <a:t> </a:t>
            </a:r>
            <a:r>
              <a:t>video</a:t>
            </a:r>
            <a:r>
              <a:rPr spc="-40"/>
              <a:t> </a:t>
            </a:r>
            <a:r>
              <a:rPr spc="-10"/>
              <a:t>surveillance system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Modernized</a:t>
            </a:r>
            <a:r>
              <a:rPr spc="120"/>
              <a:t> </a:t>
            </a:r>
            <a:r>
              <a:t>conference</a:t>
            </a:r>
            <a:r>
              <a:rPr spc="130"/>
              <a:t> </a:t>
            </a:r>
            <a:r>
              <a:rPr spc="-20"/>
              <a:t>room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15"/>
              <a:t> </a:t>
            </a:r>
            <a:r>
              <a:t>of Cisco</a:t>
            </a:r>
            <a:r>
              <a:rPr spc="15"/>
              <a:t> </a:t>
            </a:r>
            <a:r>
              <a:t>networking</a:t>
            </a:r>
            <a:r>
              <a:rPr spc="-35"/>
              <a:t> </a:t>
            </a:r>
            <a:r>
              <a:t>solution</a:t>
            </a:r>
            <a:r>
              <a:rPr spc="-10"/>
              <a:t> </a:t>
            </a:r>
            <a:r>
              <a:rPr spc="-25"/>
              <a:t>and </a:t>
            </a:r>
            <a:r>
              <a:t>specialized</a:t>
            </a:r>
            <a:r>
              <a:rPr spc="-94"/>
              <a:t> </a:t>
            </a:r>
            <a:r>
              <a:t>video</a:t>
            </a:r>
            <a:r>
              <a:rPr spc="-80"/>
              <a:t> </a:t>
            </a:r>
            <a:r>
              <a:rPr spc="-10"/>
              <a:t>surveillance</a:t>
            </a:r>
            <a:r>
              <a:rPr spc="-80"/>
              <a:t> </a:t>
            </a:r>
            <a:r>
              <a:rPr spc="-10"/>
              <a:t>system</a:t>
            </a:r>
            <a:r>
              <a:rPr spc="-90"/>
              <a:t> </a:t>
            </a:r>
            <a:r>
              <a:rPr spc="-10"/>
              <a:t>for</a:t>
            </a:r>
            <a:r>
              <a:rPr spc="-85"/>
              <a:t> </a:t>
            </a:r>
            <a:r>
              <a:t>the</a:t>
            </a:r>
            <a:r>
              <a:rPr spc="-94"/>
              <a:t> </a:t>
            </a:r>
            <a:r>
              <a:rPr spc="-10"/>
              <a:t>Casino </a:t>
            </a:r>
            <a:r>
              <a:t>monitoring</a:t>
            </a:r>
            <a:r>
              <a:rPr spc="165"/>
              <a:t> </a:t>
            </a:r>
            <a:r>
              <a:rPr spc="-10"/>
              <a:t>purposes</a:t>
            </a:r>
          </a:p>
        </p:txBody>
      </p:sp>
      <p:sp>
        <p:nvSpPr>
          <p:cNvPr id="711" name="object 10"/>
          <p:cNvSpPr txBox="1"/>
          <p:nvPr/>
        </p:nvSpPr>
        <p:spPr>
          <a:xfrm>
            <a:off x="2221357" y="5464619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1559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104">
                <a:hlinkClick r:id="rId5" invalidUrl="" action="" tgtFrame="" tooltip="" history="1" highlightClick="0" endSnd="0"/>
              </a:rPr>
              <a:t> </a:t>
            </a:r>
            <a:r>
              <a:rPr spc="-215">
                <a:hlinkClick r:id="rId5" invalidUrl="" action="" tgtFrame="" tooltip="" history="1" highlightClick="0" endSnd="0"/>
              </a:rPr>
              <a:t>IT</a:t>
            </a:r>
            <a:r>
              <a:rPr spc="-95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716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714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15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17" name="object 5"/>
          <p:cNvSpPr txBox="1"/>
          <p:nvPr/>
        </p:nvSpPr>
        <p:spPr>
          <a:xfrm>
            <a:off x="434746" y="2927044"/>
            <a:ext cx="8776335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65"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Government</a:t>
            </a:r>
            <a:r>
              <a:rPr spc="-475"/>
              <a:t> </a:t>
            </a:r>
            <a:r>
              <a:rPr spc="-10"/>
              <a:t>institutions</a:t>
            </a:r>
          </a:p>
        </p:txBody>
      </p:sp>
      <p:sp>
        <p:nvSpPr>
          <p:cNvPr id="718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719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object 17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pic>
        <p:nvPicPr>
          <p:cNvPr id="135" name="object 2" descr="objec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7736" y="329565"/>
            <a:ext cx="149466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object 3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134620">
              <a:defRPr b="1" spc="-200" sz="3400"/>
            </a:pPr>
            <a:r>
              <a:t>Our business </a:t>
            </a:r>
            <a:r>
              <a:rPr spc="-100"/>
              <a:t>philosophy</a:t>
            </a:r>
          </a:p>
        </p:txBody>
      </p:sp>
      <p:sp>
        <p:nvSpPr>
          <p:cNvPr id="137" name="object 4"/>
          <p:cNvSpPr txBox="1"/>
          <p:nvPr/>
        </p:nvSpPr>
        <p:spPr>
          <a:xfrm>
            <a:off x="550264" y="3391865"/>
            <a:ext cx="3793492" cy="1709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-10" sz="21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Mission</a:t>
            </a:r>
          </a:p>
          <a:p>
            <a:pPr marR="5080" indent="12700">
              <a:lnSpc>
                <a:spcPct val="120000"/>
              </a:lnSpc>
              <a:spcBef>
                <a:spcPts val="1100"/>
              </a:spcBef>
              <a:defRPr spc="8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-104"/>
              <a:t> </a:t>
            </a:r>
            <a:r>
              <a:rPr spc="0"/>
              <a:t>provide</a:t>
            </a:r>
            <a:r>
              <a:rPr spc="-80"/>
              <a:t> </a:t>
            </a:r>
            <a:r>
              <a:rPr spc="0"/>
              <a:t>organizations</a:t>
            </a:r>
            <a:r>
              <a:rPr spc="-114"/>
              <a:t> </a:t>
            </a:r>
            <a:r>
              <a:rPr spc="0"/>
              <a:t>in</a:t>
            </a:r>
            <a:r>
              <a:rPr spc="-85"/>
              <a:t> </a:t>
            </a:r>
            <a:r>
              <a:rPr spc="0"/>
              <a:t>the</a:t>
            </a:r>
            <a:r>
              <a:rPr spc="-110"/>
              <a:t> </a:t>
            </a:r>
            <a:r>
              <a:rPr spc="-10"/>
              <a:t>European </a:t>
            </a:r>
            <a:r>
              <a:rPr spc="0"/>
              <a:t>and</a:t>
            </a:r>
            <a:r>
              <a:rPr spc="-10"/>
              <a:t> </a:t>
            </a:r>
            <a:r>
              <a:rPr spc="0"/>
              <a:t>Middle</a:t>
            </a:r>
            <a:r>
              <a:rPr spc="15"/>
              <a:t> </a:t>
            </a:r>
            <a:r>
              <a:rPr spc="0"/>
              <a:t>Eastern</a:t>
            </a:r>
            <a:r>
              <a:rPr spc="-25"/>
              <a:t> </a:t>
            </a:r>
            <a:r>
              <a:rPr spc="0"/>
              <a:t>markets</a:t>
            </a:r>
            <a:r>
              <a:rPr spc="-35"/>
              <a:t> </a:t>
            </a:r>
            <a:r>
              <a:rPr spc="0"/>
              <a:t>with</a:t>
            </a:r>
            <a:r>
              <a:rPr spc="-15"/>
              <a:t> </a:t>
            </a:r>
            <a:r>
              <a:rPr spc="-10"/>
              <a:t>optimal </a:t>
            </a:r>
            <a:r>
              <a:rPr spc="0"/>
              <a:t>technological</a:t>
            </a:r>
            <a:r>
              <a:rPr spc="-25"/>
              <a:t> </a:t>
            </a:r>
            <a:r>
              <a:rPr spc="0"/>
              <a:t>solutions</a:t>
            </a:r>
            <a:r>
              <a:rPr spc="-20"/>
              <a:t> </a:t>
            </a:r>
            <a:r>
              <a:rPr spc="0"/>
              <a:t>to</a:t>
            </a:r>
            <a:r>
              <a:rPr spc="-20"/>
              <a:t> </a:t>
            </a:r>
            <a:r>
              <a:rPr spc="0"/>
              <a:t>help </a:t>
            </a:r>
            <a:r>
              <a:rPr spc="30"/>
              <a:t>them </a:t>
            </a:r>
            <a:r>
              <a:rPr spc="0"/>
              <a:t>connect,</a:t>
            </a:r>
            <a:r>
              <a:rPr spc="-35"/>
              <a:t> </a:t>
            </a:r>
            <a:r>
              <a:rPr spc="-20"/>
              <a:t>digitalize,</a:t>
            </a:r>
            <a:r>
              <a:rPr spc="5"/>
              <a:t> </a:t>
            </a:r>
            <a:r>
              <a:rPr spc="0"/>
              <a:t>automate</a:t>
            </a:r>
            <a:r>
              <a:rPr spc="-40"/>
              <a:t> </a:t>
            </a:r>
            <a:r>
              <a:rPr spc="0"/>
              <a:t>and</a:t>
            </a:r>
            <a:r>
              <a:rPr spc="-10"/>
              <a:t> protect </a:t>
            </a:r>
            <a:r>
              <a:rPr spc="0"/>
              <a:t>their</a:t>
            </a:r>
            <a:r>
              <a:rPr spc="-135"/>
              <a:t> </a:t>
            </a:r>
            <a:r>
              <a:rPr spc="-10"/>
              <a:t>business.</a:t>
            </a:r>
          </a:p>
        </p:txBody>
      </p:sp>
      <p:sp>
        <p:nvSpPr>
          <p:cNvPr id="138" name="object 5"/>
          <p:cNvSpPr txBox="1"/>
          <p:nvPr/>
        </p:nvSpPr>
        <p:spPr>
          <a:xfrm>
            <a:off x="5148453" y="3391865"/>
            <a:ext cx="3046096" cy="1709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-10" sz="21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Vision</a:t>
            </a:r>
          </a:p>
          <a:p>
            <a:pPr marR="5080" indent="12700">
              <a:lnSpc>
                <a:spcPct val="120000"/>
              </a:lnSpc>
              <a:spcBef>
                <a:spcPts val="1100"/>
              </a:spcBef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To</a:t>
            </a:r>
            <a:r>
              <a:rPr spc="-114"/>
              <a:t> </a:t>
            </a:r>
            <a:r>
              <a:rPr spc="0"/>
              <a:t>be</a:t>
            </a:r>
            <a:r>
              <a:rPr spc="-94"/>
              <a:t> </a:t>
            </a:r>
            <a:r>
              <a:rPr spc="-10"/>
              <a:t>a</a:t>
            </a:r>
            <a:r>
              <a:rPr spc="-100"/>
              <a:t> </a:t>
            </a:r>
            <a:r>
              <a:rPr spc="0"/>
              <a:t>driving</a:t>
            </a:r>
            <a:r>
              <a:rPr spc="-85"/>
              <a:t> </a:t>
            </a:r>
            <a:r>
              <a:rPr spc="0"/>
              <a:t>force</a:t>
            </a:r>
            <a:r>
              <a:rPr spc="-110"/>
              <a:t> </a:t>
            </a:r>
            <a:r>
              <a:rPr spc="0"/>
              <a:t>in</a:t>
            </a:r>
            <a:r>
              <a:rPr spc="-104"/>
              <a:t> </a:t>
            </a:r>
            <a:r>
              <a:t>the </a:t>
            </a:r>
            <a:r>
              <a:rPr spc="0"/>
              <a:t>creation</a:t>
            </a:r>
            <a:r>
              <a:rPr spc="-120"/>
              <a:t> </a:t>
            </a:r>
            <a:r>
              <a:rPr spc="0"/>
              <a:t>of</a:t>
            </a:r>
            <a:r>
              <a:rPr spc="-75"/>
              <a:t> </a:t>
            </a:r>
            <a:r>
              <a:rPr spc="0"/>
              <a:t>smart</a:t>
            </a:r>
            <a:r>
              <a:rPr spc="-90"/>
              <a:t> </a:t>
            </a:r>
            <a:r>
              <a:rPr spc="-10"/>
              <a:t>technologies </a:t>
            </a:r>
            <a:r>
              <a:rPr spc="0"/>
              <a:t>and</a:t>
            </a:r>
            <a:r>
              <a:rPr spc="-50"/>
              <a:t> </a:t>
            </a:r>
            <a:r>
              <a:rPr spc="0"/>
              <a:t>help</a:t>
            </a:r>
            <a:r>
              <a:rPr spc="-40"/>
              <a:t> </a:t>
            </a:r>
            <a:r>
              <a:rPr spc="0"/>
              <a:t>organizations</a:t>
            </a:r>
            <a:r>
              <a:rPr spc="-55"/>
              <a:t> </a:t>
            </a:r>
            <a:r>
              <a:rPr spc="0"/>
              <a:t>in</a:t>
            </a:r>
            <a:r>
              <a:rPr spc="-30"/>
              <a:t> </a:t>
            </a:r>
            <a:r>
              <a:t>the </a:t>
            </a:r>
            <a:r>
              <a:rPr spc="0"/>
              <a:t>global</a:t>
            </a:r>
            <a:r>
              <a:rPr spc="10"/>
              <a:t> </a:t>
            </a:r>
            <a:r>
              <a:rPr spc="0"/>
              <a:t>market</a:t>
            </a:r>
            <a:r>
              <a:rPr spc="-15"/>
              <a:t> </a:t>
            </a:r>
            <a:r>
              <a:rPr spc="0"/>
              <a:t>to</a:t>
            </a:r>
            <a:r>
              <a:rPr spc="-15"/>
              <a:t> </a:t>
            </a:r>
            <a:r>
              <a:rPr spc="0"/>
              <a:t>accomplish</a:t>
            </a:r>
            <a:r>
              <a:rPr spc="-5"/>
              <a:t> </a:t>
            </a:r>
            <a:r>
              <a:rPr spc="-10"/>
              <a:t>their </a:t>
            </a:r>
            <a:r>
              <a:rPr spc="0"/>
              <a:t>full</a:t>
            </a:r>
            <a:r>
              <a:rPr spc="-140"/>
              <a:t> </a:t>
            </a:r>
            <a:r>
              <a:rPr spc="0"/>
              <a:t>business</a:t>
            </a:r>
            <a:r>
              <a:rPr spc="-110"/>
              <a:t> </a:t>
            </a:r>
            <a:r>
              <a:rPr spc="-10"/>
              <a:t>potential.</a:t>
            </a:r>
          </a:p>
        </p:txBody>
      </p:sp>
      <p:sp>
        <p:nvSpPr>
          <p:cNvPr id="139" name="object 6"/>
          <p:cNvSpPr txBox="1"/>
          <p:nvPr/>
        </p:nvSpPr>
        <p:spPr>
          <a:xfrm>
            <a:off x="9060560" y="3391865"/>
            <a:ext cx="1078866" cy="1709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-10" sz="21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Values</a:t>
            </a:r>
          </a:p>
          <a:p>
            <a:pPr marR="5080" indent="12700">
              <a:lnSpc>
                <a:spcPct val="120000"/>
              </a:lnSpc>
              <a:spcBef>
                <a:spcPts val="1100"/>
              </a:spcBef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Quality Innovation Integrity Partnership </a:t>
            </a:r>
            <a:r>
              <a:rPr spc="-25"/>
              <a:t>CSR</a:t>
            </a:r>
          </a:p>
        </p:txBody>
      </p:sp>
      <p:sp>
        <p:nvSpPr>
          <p:cNvPr id="140" name="object 7"/>
          <p:cNvSpPr/>
          <p:nvPr/>
        </p:nvSpPr>
        <p:spPr>
          <a:xfrm>
            <a:off x="560679" y="3207256"/>
            <a:ext cx="1494689" cy="1"/>
          </a:xfrm>
          <a:prstGeom prst="line">
            <a:avLst/>
          </a:prstGeom>
          <a:ln w="635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1" name="object 8"/>
          <p:cNvSpPr txBox="1"/>
          <p:nvPr/>
        </p:nvSpPr>
        <p:spPr>
          <a:xfrm>
            <a:off x="550265" y="2962655"/>
            <a:ext cx="169546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14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142" name="object 9"/>
          <p:cNvSpPr txBox="1"/>
          <p:nvPr/>
        </p:nvSpPr>
        <p:spPr>
          <a:xfrm>
            <a:off x="5148453" y="2962655"/>
            <a:ext cx="198756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25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143" name="object 10"/>
          <p:cNvSpPr txBox="1"/>
          <p:nvPr/>
        </p:nvSpPr>
        <p:spPr>
          <a:xfrm>
            <a:off x="9060560" y="2962655"/>
            <a:ext cx="198121" cy="165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25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144" name="object 11"/>
          <p:cNvSpPr/>
          <p:nvPr/>
        </p:nvSpPr>
        <p:spPr>
          <a:xfrm>
            <a:off x="5149850" y="3207256"/>
            <a:ext cx="1494664" cy="1"/>
          </a:xfrm>
          <a:prstGeom prst="line">
            <a:avLst/>
          </a:prstGeom>
          <a:ln w="635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45" name="object 12"/>
          <p:cNvSpPr/>
          <p:nvPr/>
        </p:nvSpPr>
        <p:spPr>
          <a:xfrm>
            <a:off x="9068434" y="3207256"/>
            <a:ext cx="1494664" cy="1"/>
          </a:xfrm>
          <a:prstGeom prst="line">
            <a:avLst/>
          </a:prstGeom>
          <a:ln w="635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pic>
        <p:nvPicPr>
          <p:cNvPr id="146" name="object 13" descr="object 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05779" y="2029662"/>
            <a:ext cx="721411" cy="72141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object 14" descr="object 1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010267" y="2029586"/>
            <a:ext cx="723901" cy="723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object 15" descr="object 15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17258" y="2028444"/>
            <a:ext cx="723901" cy="723901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object 16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6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6" invalidUrl="" action="" tgtFrame="" tooltip="" history="1" highlightClick="0" endSnd="0"/>
              </a:rPr>
              <a:t>ltd.com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724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72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2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25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26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27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ANTI-</a:t>
            </a:r>
            <a:r>
              <a:rPr spc="0"/>
              <a:t>CORRUPTION</a:t>
            </a:r>
            <a:r>
              <a:t> </a:t>
            </a:r>
            <a:r>
              <a:rPr spc="0"/>
              <a:t>AGENCY</a:t>
            </a:r>
            <a:r>
              <a:t> </a:t>
            </a:r>
            <a:r>
              <a:rPr spc="100"/>
              <a:t>OF</a:t>
            </a:r>
            <a:r>
              <a:t> SERBIA</a:t>
            </a:r>
          </a:p>
        </p:txBody>
      </p:sp>
      <p:sp>
        <p:nvSpPr>
          <p:cNvPr id="728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729" name="object 8"/>
          <p:cNvSpPr txBox="1"/>
          <p:nvPr/>
        </p:nvSpPr>
        <p:spPr>
          <a:xfrm>
            <a:off x="511859" y="1129283"/>
            <a:ext cx="743585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6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Building</a:t>
            </a:r>
            <a:r>
              <a:rPr spc="-180"/>
              <a:t> </a:t>
            </a:r>
            <a:r>
              <a:rPr spc="-80"/>
              <a:t>and</a:t>
            </a:r>
            <a:r>
              <a:rPr spc="-145"/>
              <a:t> </a:t>
            </a:r>
            <a:r>
              <a:rPr spc="-70"/>
              <a:t>equipping</a:t>
            </a:r>
            <a:r>
              <a:rPr spc="-150"/>
              <a:t> </a:t>
            </a:r>
            <a:r>
              <a:rPr spc="-70"/>
              <a:t>the</a:t>
            </a:r>
            <a:r>
              <a:rPr spc="-150"/>
              <a:t> </a:t>
            </a:r>
            <a:r>
              <a:rPr spc="-95"/>
              <a:t>Data</a:t>
            </a:r>
            <a:r>
              <a:rPr spc="-145"/>
              <a:t> </a:t>
            </a:r>
            <a:r>
              <a:rPr spc="-60"/>
              <a:t>Centery</a:t>
            </a:r>
          </a:p>
        </p:txBody>
      </p:sp>
      <p:sp>
        <p:nvSpPr>
          <p:cNvPr id="730" name="object 9"/>
          <p:cNvSpPr txBox="1"/>
          <p:nvPr/>
        </p:nvSpPr>
        <p:spPr>
          <a:xfrm>
            <a:off x="6905369" y="2167763"/>
            <a:ext cx="4837431" cy="2196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382904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Realization</a:t>
            </a:r>
            <a:r>
              <a:rPr spc="-104"/>
              <a:t> </a:t>
            </a:r>
            <a:r>
              <a:t>of</a:t>
            </a:r>
            <a:r>
              <a:rPr spc="-55"/>
              <a:t> </a:t>
            </a:r>
            <a:r>
              <a:rPr spc="-25"/>
              <a:t>a</a:t>
            </a:r>
            <a:r>
              <a:rPr spc="-80"/>
              <a:t> </a:t>
            </a:r>
            <a:r>
              <a:t>complete</a:t>
            </a:r>
            <a:r>
              <a:rPr spc="-94"/>
              <a:t> </a:t>
            </a:r>
            <a:r>
              <a:rPr spc="-10"/>
              <a:t>system</a:t>
            </a:r>
            <a:r>
              <a:rPr spc="-70"/>
              <a:t> </a:t>
            </a:r>
            <a:r>
              <a:t>of</a:t>
            </a:r>
            <a:r>
              <a:rPr spc="-60"/>
              <a:t> </a:t>
            </a:r>
            <a:r>
              <a:rPr spc="-10"/>
              <a:t>heating,</a:t>
            </a:r>
            <a:r>
              <a:rPr spc="-65"/>
              <a:t> </a:t>
            </a:r>
            <a:r>
              <a:rPr spc="-25"/>
              <a:t>air </a:t>
            </a:r>
            <a:r>
              <a:t>conditioning,</a:t>
            </a:r>
            <a:r>
              <a:rPr spc="-20"/>
              <a:t> ventilation,</a:t>
            </a:r>
            <a:r>
              <a:rPr spc="-35"/>
              <a:t> </a:t>
            </a:r>
            <a:r>
              <a:rPr spc="-10"/>
              <a:t>overpressure…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5"/>
              <a:t> </a:t>
            </a:r>
            <a:r>
              <a:t>of</a:t>
            </a:r>
            <a:r>
              <a:rPr spc="20"/>
              <a:t> </a:t>
            </a:r>
            <a:r>
              <a:rPr spc="-25"/>
              <a:t>a</a:t>
            </a:r>
            <a:r>
              <a:rPr spc="30"/>
              <a:t> </a:t>
            </a:r>
            <a:r>
              <a:t>complete</a:t>
            </a:r>
            <a:r>
              <a:rPr spc="20"/>
              <a:t> </a:t>
            </a:r>
            <a:r>
              <a:t>technical</a:t>
            </a:r>
            <a:r>
              <a:rPr spc="10"/>
              <a:t> </a:t>
            </a:r>
            <a:r>
              <a:rPr spc="-10"/>
              <a:t>protection</a:t>
            </a:r>
          </a:p>
          <a:p>
            <a:pPr indent="241300">
              <a:lnSpc>
                <a:spcPts val="1500"/>
              </a:lnSpc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system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Cisco</a:t>
            </a:r>
            <a:r>
              <a:rPr spc="45"/>
              <a:t> </a:t>
            </a:r>
            <a:r>
              <a:rPr spc="10"/>
              <a:t>Network</a:t>
            </a:r>
            <a:r>
              <a:rPr spc="-20"/>
              <a:t> </a:t>
            </a:r>
            <a:r>
              <a:rPr spc="10"/>
              <a:t>Equipment</a:t>
            </a:r>
            <a:r>
              <a:rPr spc="30"/>
              <a:t> </a:t>
            </a:r>
            <a:r>
              <a:rPr spc="-10"/>
              <a:t>Delivery</a:t>
            </a:r>
          </a:p>
          <a:p>
            <a:pPr marL="241300" marR="39497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15"/>
              <a:t> </a:t>
            </a:r>
            <a:r>
              <a:t>of</a:t>
            </a:r>
            <a:r>
              <a:rPr spc="5"/>
              <a:t> </a:t>
            </a:r>
            <a:r>
              <a:t>Data</a:t>
            </a:r>
            <a:r>
              <a:rPr spc="-5"/>
              <a:t> </a:t>
            </a:r>
            <a:r>
              <a:t>Warehouse</a:t>
            </a:r>
            <a:r>
              <a:rPr spc="-20"/>
              <a:t> </a:t>
            </a:r>
            <a:r>
              <a:rPr spc="-10"/>
              <a:t>platform </a:t>
            </a:r>
            <a:r>
              <a:t>based</a:t>
            </a:r>
            <a:r>
              <a:rPr spc="-50"/>
              <a:t> </a:t>
            </a:r>
            <a:r>
              <a:t>on</a:t>
            </a:r>
            <a:r>
              <a:rPr spc="-35"/>
              <a:t> </a:t>
            </a:r>
            <a:r>
              <a:t>IBM</a:t>
            </a:r>
            <a:r>
              <a:rPr spc="-60"/>
              <a:t> </a:t>
            </a:r>
            <a:r>
              <a:t>and</a:t>
            </a:r>
            <a:r>
              <a:rPr spc="-50"/>
              <a:t> </a:t>
            </a:r>
            <a:r>
              <a:rPr spc="80"/>
              <a:t>EMC</a:t>
            </a:r>
            <a:r>
              <a:rPr spc="-40"/>
              <a:t> </a:t>
            </a:r>
            <a:r>
              <a:t>hardware</a:t>
            </a:r>
            <a:r>
              <a:rPr spc="-75"/>
              <a:t> </a:t>
            </a:r>
            <a:r>
              <a:t>and</a:t>
            </a:r>
            <a:r>
              <a:rPr spc="-45"/>
              <a:t> </a:t>
            </a:r>
            <a:r>
              <a:rPr spc="-10"/>
              <a:t>software</a:t>
            </a:r>
          </a:p>
          <a:p>
            <a:pPr marL="241300" marR="6273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50"/>
              <a:t> </a:t>
            </a:r>
            <a:r>
              <a:t>of</a:t>
            </a:r>
            <a:r>
              <a:rPr spc="-30"/>
              <a:t> </a:t>
            </a:r>
            <a:r>
              <a:rPr spc="50"/>
              <a:t>Document</a:t>
            </a:r>
            <a:r>
              <a:rPr spc="-55"/>
              <a:t> </a:t>
            </a:r>
            <a:r>
              <a:rPr spc="-10"/>
              <a:t>Management software</a:t>
            </a:r>
          </a:p>
        </p:txBody>
      </p:sp>
      <p:sp>
        <p:nvSpPr>
          <p:cNvPr id="731" name="object 10"/>
          <p:cNvSpPr txBox="1"/>
          <p:nvPr/>
        </p:nvSpPr>
        <p:spPr>
          <a:xfrm>
            <a:off x="2221357" y="5464619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65429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11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DC</a:t>
            </a:r>
            <a:r>
              <a:rPr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736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734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5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37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38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39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MINISTRY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rPr spc="0"/>
              <a:t>DEFENSE,</a:t>
            </a:r>
            <a:r>
              <a:rPr spc="-200"/>
              <a:t> </a:t>
            </a:r>
            <a:r>
              <a:t>SERBIA</a:t>
            </a:r>
          </a:p>
        </p:txBody>
      </p:sp>
      <p:sp>
        <p:nvSpPr>
          <p:cNvPr id="740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741" name="object 8"/>
          <p:cNvSpPr txBox="1"/>
          <p:nvPr/>
        </p:nvSpPr>
        <p:spPr>
          <a:xfrm>
            <a:off x="511859" y="1129283"/>
            <a:ext cx="10422257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04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Modernization</a:t>
            </a:r>
            <a:r>
              <a:rPr spc="-175"/>
              <a:t> </a:t>
            </a:r>
            <a:r>
              <a:rPr spc="-375"/>
              <a:t>&amp;</a:t>
            </a:r>
            <a:r>
              <a:rPr spc="-130"/>
              <a:t> </a:t>
            </a:r>
            <a:r>
              <a:rPr spc="-85"/>
              <a:t>maintenance</a:t>
            </a:r>
            <a:r>
              <a:rPr spc="-145"/>
              <a:t> </a:t>
            </a:r>
            <a:r>
              <a:rPr spc="-95"/>
              <a:t>of</a:t>
            </a:r>
            <a:r>
              <a:rPr spc="-130"/>
              <a:t> </a:t>
            </a:r>
            <a:r>
              <a:rPr spc="-75"/>
              <a:t>communication</a:t>
            </a:r>
            <a:r>
              <a:rPr spc="-145"/>
              <a:t> </a:t>
            </a:r>
            <a:r>
              <a:rPr spc="-50"/>
              <a:t>systems</a:t>
            </a:r>
          </a:p>
        </p:txBody>
      </p:sp>
      <p:sp>
        <p:nvSpPr>
          <p:cNvPr id="742" name="object 9"/>
          <p:cNvSpPr txBox="1"/>
          <p:nvPr/>
        </p:nvSpPr>
        <p:spPr>
          <a:xfrm>
            <a:off x="6905369" y="2167763"/>
            <a:ext cx="4780281" cy="1713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223520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Aastra</a:t>
            </a:r>
            <a:r>
              <a:rPr spc="-45"/>
              <a:t> </a:t>
            </a:r>
            <a:r>
              <a:rPr spc="-195"/>
              <a:t>18</a:t>
            </a:r>
            <a:r>
              <a:rPr spc="-30"/>
              <a:t> </a:t>
            </a:r>
            <a:r>
              <a:rPr spc="0"/>
              <a:t>MX-</a:t>
            </a:r>
            <a:r>
              <a:rPr spc="70"/>
              <a:t>ONE</a:t>
            </a:r>
            <a:r>
              <a:rPr spc="-55"/>
              <a:t> </a:t>
            </a:r>
            <a:r>
              <a:rPr spc="0"/>
              <a:t>TSW</a:t>
            </a:r>
            <a:r>
              <a:rPr spc="-35"/>
              <a:t> </a:t>
            </a:r>
            <a:r>
              <a:rPr spc="0"/>
              <a:t>communication</a:t>
            </a:r>
            <a:r>
              <a:rPr spc="-50"/>
              <a:t> </a:t>
            </a:r>
            <a:r>
              <a:t>systems </a:t>
            </a:r>
            <a:r>
              <a:rPr spc="-25"/>
              <a:t>delivery</a:t>
            </a:r>
            <a:r>
              <a:rPr spc="-40"/>
              <a:t> </a:t>
            </a:r>
            <a:r>
              <a:rPr spc="0"/>
              <a:t>and</a:t>
            </a:r>
            <a:r>
              <a:rPr spc="-25"/>
              <a:t> </a:t>
            </a:r>
            <a:r>
              <a:t>commissioning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Upgrade</a:t>
            </a:r>
            <a:r>
              <a:rPr spc="-15"/>
              <a:t> </a:t>
            </a:r>
            <a:r>
              <a:t>and</a:t>
            </a:r>
            <a:r>
              <a:rPr spc="-30"/>
              <a:t> </a:t>
            </a:r>
            <a:r>
              <a:t>expansion</a:t>
            </a:r>
            <a:r>
              <a:rPr spc="-15"/>
              <a:t> </a:t>
            </a:r>
            <a:r>
              <a:t>on</a:t>
            </a:r>
            <a:r>
              <a:rPr spc="-20"/>
              <a:t> </a:t>
            </a:r>
            <a:r>
              <a:rPr spc="-185"/>
              <a:t>14</a:t>
            </a:r>
            <a:r>
              <a:rPr spc="-30"/>
              <a:t> </a:t>
            </a:r>
            <a:r>
              <a:t>additional</a:t>
            </a:r>
            <a:r>
              <a:rPr spc="-55"/>
              <a:t> </a:t>
            </a:r>
            <a:r>
              <a:rPr spc="-10"/>
              <a:t>systems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20"/>
              <a:t> </a:t>
            </a:r>
            <a:r>
              <a:t>of</a:t>
            </a:r>
            <a:r>
              <a:rPr spc="35"/>
              <a:t> </a:t>
            </a:r>
            <a:r>
              <a:t>monitoring</a:t>
            </a:r>
            <a:r>
              <a:rPr spc="35"/>
              <a:t> </a:t>
            </a:r>
            <a:r>
              <a:t>and</a:t>
            </a:r>
            <a:r>
              <a:rPr spc="35"/>
              <a:t> </a:t>
            </a:r>
            <a:r>
              <a:t>control</a:t>
            </a:r>
            <a:r>
              <a:rPr spc="10"/>
              <a:t> </a:t>
            </a:r>
            <a:r>
              <a:rPr spc="-10"/>
              <a:t>centers </a:t>
            </a:r>
            <a:r>
              <a:t>in</a:t>
            </a:r>
            <a:r>
              <a:rPr spc="-70"/>
              <a:t> </a:t>
            </a:r>
            <a:r>
              <a:rPr spc="-10"/>
              <a:t>Belgrade,</a:t>
            </a:r>
            <a:r>
              <a:rPr spc="-85"/>
              <a:t> </a:t>
            </a:r>
            <a:r>
              <a:t>Novi</a:t>
            </a:r>
            <a:r>
              <a:rPr spc="-75"/>
              <a:t> </a:t>
            </a:r>
            <a:r>
              <a:rPr spc="-25"/>
              <a:t>Sad</a:t>
            </a:r>
            <a:r>
              <a:rPr spc="-80"/>
              <a:t> </a:t>
            </a:r>
            <a:r>
              <a:t>and</a:t>
            </a:r>
            <a:r>
              <a:rPr spc="-80"/>
              <a:t> </a:t>
            </a:r>
            <a:r>
              <a:rPr spc="-25"/>
              <a:t>Niš</a:t>
            </a:r>
          </a:p>
          <a:p>
            <a:pPr marL="241300" marR="213995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The</a:t>
            </a:r>
            <a:r>
              <a:rPr spc="-50"/>
              <a:t> </a:t>
            </a:r>
            <a:r>
              <a:t>total</a:t>
            </a:r>
            <a:r>
              <a:rPr spc="-90"/>
              <a:t> </a:t>
            </a:r>
            <a:r>
              <a:t>number</a:t>
            </a:r>
            <a:r>
              <a:rPr spc="-65"/>
              <a:t> </a:t>
            </a:r>
            <a:r>
              <a:t>of</a:t>
            </a:r>
            <a:r>
              <a:rPr spc="-45"/>
              <a:t> </a:t>
            </a:r>
            <a:r>
              <a:t>ports</a:t>
            </a:r>
            <a:r>
              <a:rPr spc="-80"/>
              <a:t> </a:t>
            </a:r>
            <a:r>
              <a:t>in</a:t>
            </a:r>
            <a:r>
              <a:rPr spc="-45"/>
              <a:t> </a:t>
            </a:r>
            <a:r>
              <a:t>the</a:t>
            </a:r>
            <a:r>
              <a:rPr spc="-75"/>
              <a:t> </a:t>
            </a:r>
            <a:r>
              <a:rPr spc="-10"/>
              <a:t>system</a:t>
            </a:r>
            <a:r>
              <a:rPr spc="-60"/>
              <a:t> </a:t>
            </a:r>
            <a:r>
              <a:t>with</a:t>
            </a:r>
            <a:r>
              <a:rPr spc="-85"/>
              <a:t> </a:t>
            </a:r>
            <a:r>
              <a:rPr spc="-25"/>
              <a:t>the </a:t>
            </a:r>
            <a:r>
              <a:rPr spc="-10"/>
              <a:t>latest</a:t>
            </a:r>
            <a:r>
              <a:rPr spc="-125"/>
              <a:t> </a:t>
            </a:r>
            <a:r>
              <a:rPr spc="-20"/>
              <a:t>version</a:t>
            </a:r>
            <a:r>
              <a:rPr spc="-90"/>
              <a:t> </a:t>
            </a:r>
            <a:r>
              <a:t>of</a:t>
            </a:r>
            <a:r>
              <a:rPr spc="-100"/>
              <a:t> </a:t>
            </a:r>
            <a:r>
              <a:t>the</a:t>
            </a:r>
            <a:r>
              <a:rPr spc="-114"/>
              <a:t> </a:t>
            </a:r>
            <a:r>
              <a:t>software</a:t>
            </a:r>
            <a:r>
              <a:rPr spc="-135"/>
              <a:t> </a:t>
            </a:r>
            <a:r>
              <a:t>exceeds</a:t>
            </a:r>
            <a:r>
              <a:rPr spc="-100"/>
              <a:t> </a:t>
            </a:r>
            <a:r>
              <a:rPr spc="-245"/>
              <a:t>15</a:t>
            </a:r>
            <a:r>
              <a:rPr spc="-120"/>
              <a:t> </a:t>
            </a:r>
            <a:r>
              <a:rPr spc="-25"/>
              <a:t>000</a:t>
            </a:r>
          </a:p>
        </p:txBody>
      </p:sp>
      <p:sp>
        <p:nvSpPr>
          <p:cNvPr id="743" name="object 10"/>
          <p:cNvSpPr txBox="1"/>
          <p:nvPr/>
        </p:nvSpPr>
        <p:spPr>
          <a:xfrm>
            <a:off x="1859788" y="5487479"/>
            <a:ext cx="280987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40970">
              <a:spcBef>
                <a:spcPts val="5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75">
                <a:hlinkClick r:id="rId5" invalidUrl="" action="" tgtFrame="" tooltip="" history="1" highlightClick="0" endSnd="0"/>
              </a:rPr>
              <a:t>communication</a:t>
            </a:r>
            <a:r>
              <a:rPr spc="-7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748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74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4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49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50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51" name="object 7"/>
          <p:cNvSpPr txBox="1"/>
          <p:nvPr>
            <p:ph type="title"/>
          </p:nvPr>
        </p:nvSpPr>
        <p:spPr>
          <a:xfrm>
            <a:off x="511859" y="358521"/>
            <a:ext cx="6346192" cy="575945"/>
          </a:xfrm>
          <a:prstGeom prst="rect">
            <a:avLst/>
          </a:prstGeom>
        </p:spPr>
        <p:txBody>
          <a:bodyPr/>
          <a:lstStyle/>
          <a:p>
            <a:pPr marR="5080" indent="12700">
              <a:lnSpc>
                <a:spcPts val="2000"/>
              </a:lnSpc>
              <a:spcBef>
                <a:spcPts val="300"/>
              </a:spcBef>
              <a:defRPr spc="-100" sz="1900"/>
            </a:pPr>
            <a:r>
              <a:t>HIGH JUDICIAL </a:t>
            </a:r>
            <a:r>
              <a:rPr spc="0"/>
              <a:t>AND</a:t>
            </a:r>
            <a:r>
              <a:t> </a:t>
            </a:r>
            <a:r>
              <a:rPr spc="0"/>
              <a:t>PROSECUTORIAL</a:t>
            </a:r>
            <a:r>
              <a:t> </a:t>
            </a:r>
            <a:r>
              <a:rPr spc="0"/>
              <a:t>COUNCIL</a:t>
            </a:r>
            <a:r>
              <a:t> </a:t>
            </a:r>
            <a:r>
              <a:rPr spc="0"/>
              <a:t>OF BOSNIA</a:t>
            </a:r>
            <a:r>
              <a:rPr spc="-200"/>
              <a:t> </a:t>
            </a:r>
            <a:r>
              <a:rPr spc="0"/>
              <a:t>AND</a:t>
            </a:r>
            <a:r>
              <a:rPr spc="-200"/>
              <a:t> </a:t>
            </a:r>
            <a:r>
              <a:t>HERZEGOVINA</a:t>
            </a:r>
          </a:p>
        </p:txBody>
      </p:sp>
      <p:sp>
        <p:nvSpPr>
          <p:cNvPr id="752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753" name="object 8"/>
          <p:cNvSpPr txBox="1"/>
          <p:nvPr/>
        </p:nvSpPr>
        <p:spPr>
          <a:xfrm>
            <a:off x="511860" y="1129283"/>
            <a:ext cx="896366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2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135"/>
              <a:t> </a:t>
            </a:r>
            <a:r>
              <a:rPr spc="-95"/>
              <a:t>of</a:t>
            </a:r>
            <a:r>
              <a:rPr spc="-110"/>
              <a:t> </a:t>
            </a:r>
            <a:r>
              <a:rPr spc="-95"/>
              <a:t>Fault</a:t>
            </a:r>
            <a:r>
              <a:rPr spc="-130"/>
              <a:t> </a:t>
            </a:r>
            <a:r>
              <a:rPr spc="-114"/>
              <a:t>tolerant</a:t>
            </a:r>
            <a:r>
              <a:rPr spc="-145"/>
              <a:t> </a:t>
            </a:r>
            <a:r>
              <a:rPr spc="-120"/>
              <a:t>storage</a:t>
            </a:r>
            <a:r>
              <a:rPr spc="-135"/>
              <a:t> </a:t>
            </a:r>
            <a:r>
              <a:rPr spc="-35"/>
              <a:t>solution</a:t>
            </a:r>
          </a:p>
        </p:txBody>
      </p:sp>
      <p:sp>
        <p:nvSpPr>
          <p:cNvPr id="754" name="object 9"/>
          <p:cNvSpPr txBox="1"/>
          <p:nvPr/>
        </p:nvSpPr>
        <p:spPr>
          <a:xfrm>
            <a:off x="6905369" y="2167763"/>
            <a:ext cx="4803142" cy="18788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320040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Implemented</a:t>
            </a:r>
            <a:r>
              <a:rPr spc="-25"/>
              <a:t> </a:t>
            </a:r>
            <a:r>
              <a:t>SAN</a:t>
            </a:r>
            <a:r>
              <a:rPr spc="-30"/>
              <a:t> </a:t>
            </a:r>
            <a:r>
              <a:t>storage</a:t>
            </a:r>
            <a:r>
              <a:rPr spc="-30"/>
              <a:t> </a:t>
            </a:r>
            <a:r>
              <a:t>solution</a:t>
            </a:r>
            <a:r>
              <a:rPr spc="-40"/>
              <a:t> </a:t>
            </a:r>
            <a:r>
              <a:t>with</a:t>
            </a:r>
            <a:r>
              <a:rPr spc="-50"/>
              <a:t> </a:t>
            </a:r>
            <a:r>
              <a:rPr spc="-10"/>
              <a:t>active-active</a:t>
            </a:r>
            <a:r>
              <a:rPr spc="-65"/>
              <a:t> </a:t>
            </a:r>
            <a:r>
              <a:t>Fault</a:t>
            </a:r>
            <a:r>
              <a:rPr spc="-75"/>
              <a:t> </a:t>
            </a:r>
            <a:r>
              <a:t>tolerant</a:t>
            </a:r>
            <a:r>
              <a:rPr spc="-80"/>
              <a:t> </a:t>
            </a:r>
            <a:r>
              <a:rPr spc="-10"/>
              <a:t>architecture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Storage</a:t>
            </a:r>
            <a:r>
              <a:rPr spc="-55"/>
              <a:t> </a:t>
            </a:r>
            <a:r>
              <a:rPr spc="0"/>
              <a:t>and</a:t>
            </a:r>
            <a:r>
              <a:rPr spc="-45"/>
              <a:t> </a:t>
            </a:r>
            <a:r>
              <a:rPr spc="0"/>
              <a:t>SAN</a:t>
            </a:r>
            <a:r>
              <a:rPr spc="-50"/>
              <a:t> </a:t>
            </a:r>
            <a:r>
              <a:rPr spc="0"/>
              <a:t>switching</a:t>
            </a:r>
            <a:r>
              <a:rPr spc="-60"/>
              <a:t> </a:t>
            </a:r>
            <a:r>
              <a:rPr spc="0"/>
              <a:t>solution</a:t>
            </a:r>
            <a:r>
              <a:rPr spc="-55"/>
              <a:t> </a:t>
            </a:r>
            <a:r>
              <a:rPr spc="-40"/>
              <a:t>is</a:t>
            </a:r>
            <a:r>
              <a:rPr spc="-25"/>
              <a:t> </a:t>
            </a:r>
            <a:r>
              <a:rPr spc="0"/>
              <a:t>based</a:t>
            </a:r>
            <a:r>
              <a:rPr spc="-40"/>
              <a:t> </a:t>
            </a:r>
            <a:r>
              <a:rPr spc="-25"/>
              <a:t>on</a:t>
            </a:r>
          </a:p>
          <a:p>
            <a:pPr indent="241300">
              <a:lnSpc>
                <a:spcPts val="1500"/>
              </a:lnSpc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Huawei</a:t>
            </a:r>
            <a:r>
              <a:rPr spc="-65"/>
              <a:t> </a:t>
            </a:r>
            <a:r>
              <a:t>OceanStor</a:t>
            </a:r>
            <a:r>
              <a:rPr spc="-55"/>
              <a:t> </a:t>
            </a:r>
            <a:r>
              <a:t>and</a:t>
            </a:r>
            <a:r>
              <a:rPr spc="-35"/>
              <a:t> </a:t>
            </a:r>
            <a:r>
              <a:t>SAN</a:t>
            </a:r>
            <a:r>
              <a:rPr spc="-30"/>
              <a:t> </a:t>
            </a:r>
            <a:r>
              <a:rPr spc="-10"/>
              <a:t>solutions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Solution</a:t>
            </a:r>
            <a:r>
              <a:rPr spc="-55"/>
              <a:t> </a:t>
            </a:r>
            <a:r>
              <a:rPr spc="10"/>
              <a:t>implemented</a:t>
            </a:r>
            <a:r>
              <a:rPr spc="-55"/>
              <a:t> </a:t>
            </a:r>
            <a:r>
              <a:rPr spc="10"/>
              <a:t>on</a:t>
            </a:r>
            <a:r>
              <a:rPr spc="-30"/>
              <a:t> </a:t>
            </a:r>
            <a:r>
              <a:t>primary</a:t>
            </a:r>
            <a:r>
              <a:rPr spc="-30"/>
              <a:t> </a:t>
            </a:r>
            <a:r>
              <a:rPr spc="10"/>
              <a:t>and</a:t>
            </a:r>
            <a:r>
              <a:rPr spc="-35"/>
              <a:t> </a:t>
            </a:r>
            <a:r>
              <a:rPr spc="10"/>
              <a:t>the</a:t>
            </a:r>
            <a:r>
              <a:rPr spc="-45"/>
              <a:t> </a:t>
            </a:r>
            <a:r>
              <a:rPr spc="-10"/>
              <a:t>Disaster Recovery</a:t>
            </a:r>
            <a:r>
              <a:rPr spc="-30"/>
              <a:t> </a:t>
            </a:r>
            <a:r>
              <a:t>location</a:t>
            </a:r>
            <a:r>
              <a:rPr spc="-40"/>
              <a:t> </a:t>
            </a:r>
            <a:r>
              <a:t>making</a:t>
            </a:r>
            <a:r>
              <a:rPr spc="-30"/>
              <a:t> </a:t>
            </a:r>
            <a:r>
              <a:t>the</a:t>
            </a:r>
            <a:r>
              <a:rPr spc="-35"/>
              <a:t> </a:t>
            </a:r>
            <a:r>
              <a:rPr spc="-20"/>
              <a:t>active-</a:t>
            </a:r>
            <a:r>
              <a:rPr spc="-10"/>
              <a:t>active</a:t>
            </a:r>
            <a:r>
              <a:rPr spc="-45"/>
              <a:t> </a:t>
            </a:r>
            <a:r>
              <a:rPr spc="-10"/>
              <a:t>cluster</a:t>
            </a:r>
          </a:p>
          <a:p>
            <a:pPr marL="241300" marR="78994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Within</a:t>
            </a:r>
            <a:r>
              <a:rPr spc="-5"/>
              <a:t> </a:t>
            </a:r>
            <a:r>
              <a:t>the solution</a:t>
            </a:r>
            <a:r>
              <a:rPr spc="0"/>
              <a:t> </a:t>
            </a:r>
            <a:r>
              <a:t>implemented</a:t>
            </a:r>
            <a:r>
              <a:rPr spc="15"/>
              <a:t> </a:t>
            </a:r>
            <a:r>
              <a:rPr spc="-10"/>
              <a:t>external virtualization</a:t>
            </a:r>
            <a:r>
              <a:rPr spc="-114"/>
              <a:t> </a:t>
            </a:r>
            <a:r>
              <a:rPr spc="0"/>
              <a:t>of</a:t>
            </a:r>
            <a:r>
              <a:rPr spc="-50"/>
              <a:t> </a:t>
            </a:r>
            <a:r>
              <a:rPr spc="-25"/>
              <a:t>a</a:t>
            </a:r>
            <a:r>
              <a:rPr spc="-70"/>
              <a:t> </a:t>
            </a:r>
            <a:r>
              <a:rPr spc="0"/>
              <a:t>second</a:t>
            </a:r>
            <a:r>
              <a:rPr spc="-75"/>
              <a:t> </a:t>
            </a:r>
            <a:r>
              <a:rPr spc="0"/>
              <a:t>storage</a:t>
            </a:r>
            <a:r>
              <a:rPr spc="-75"/>
              <a:t> </a:t>
            </a:r>
            <a:r>
              <a:rPr spc="-10"/>
              <a:t>system</a:t>
            </a:r>
          </a:p>
        </p:txBody>
      </p:sp>
      <p:sp>
        <p:nvSpPr>
          <p:cNvPr id="755" name="object 10"/>
          <p:cNvSpPr txBox="1"/>
          <p:nvPr/>
        </p:nvSpPr>
        <p:spPr>
          <a:xfrm>
            <a:off x="2221357" y="5464619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65429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11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DC</a:t>
            </a:r>
            <a:r>
              <a:rPr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760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758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59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61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62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63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CITY</a:t>
            </a:r>
            <a:r>
              <a:rPr spc="-200"/>
              <a:t> </a:t>
            </a:r>
            <a:r>
              <a:t>HALL,</a:t>
            </a:r>
            <a:r>
              <a:rPr spc="-200"/>
              <a:t> </a:t>
            </a:r>
            <a:r>
              <a:rPr spc="0"/>
              <a:t>BANJA</a:t>
            </a:r>
            <a:r>
              <a:rPr spc="-200"/>
              <a:t> </a:t>
            </a:r>
            <a:r>
              <a:rPr spc="0"/>
              <a:t>LUKA</a:t>
            </a:r>
          </a:p>
        </p:txBody>
      </p:sp>
      <p:sp>
        <p:nvSpPr>
          <p:cNvPr id="764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765" name="object 8"/>
          <p:cNvSpPr txBox="1"/>
          <p:nvPr/>
        </p:nvSpPr>
        <p:spPr>
          <a:xfrm>
            <a:off x="511859" y="1129283"/>
            <a:ext cx="10021572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7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Development</a:t>
            </a:r>
            <a:r>
              <a:rPr spc="-145"/>
              <a:t> </a:t>
            </a:r>
            <a:r>
              <a:rPr spc="-375"/>
              <a:t>&amp;</a:t>
            </a:r>
            <a:r>
              <a:rPr spc="-120"/>
              <a:t> </a:t>
            </a:r>
            <a:r>
              <a:rPr spc="-90"/>
              <a:t>implementation</a:t>
            </a:r>
            <a:r>
              <a:rPr spc="-135"/>
              <a:t> </a:t>
            </a:r>
            <a:r>
              <a:rPr spc="-110"/>
              <a:t>of</a:t>
            </a:r>
            <a:r>
              <a:rPr spc="-120"/>
              <a:t> </a:t>
            </a:r>
            <a:r>
              <a:rPr spc="-175"/>
              <a:t>e-</a:t>
            </a:r>
            <a:r>
              <a:rPr spc="-114"/>
              <a:t>Assembly </a:t>
            </a:r>
            <a:r>
              <a:rPr spc="-55"/>
              <a:t>solution</a:t>
            </a:r>
          </a:p>
        </p:txBody>
      </p:sp>
      <p:sp>
        <p:nvSpPr>
          <p:cNvPr id="766" name="object 9"/>
          <p:cNvSpPr txBox="1"/>
          <p:nvPr/>
        </p:nvSpPr>
        <p:spPr>
          <a:xfrm>
            <a:off x="6905369" y="2167763"/>
            <a:ext cx="4739006" cy="1713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67310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TeleGroup</a:t>
            </a:r>
            <a:r>
              <a:rPr spc="-60"/>
              <a:t> </a:t>
            </a:r>
            <a:r>
              <a:t>has</a:t>
            </a:r>
            <a:r>
              <a:rPr spc="-30"/>
              <a:t> </a:t>
            </a:r>
            <a:r>
              <a:t>developed</a:t>
            </a:r>
            <a:r>
              <a:rPr spc="-25"/>
              <a:t> a</a:t>
            </a:r>
            <a:r>
              <a:rPr spc="-35"/>
              <a:t> </a:t>
            </a:r>
            <a:r>
              <a:t>dedicated</a:t>
            </a:r>
            <a:r>
              <a:rPr spc="-55"/>
              <a:t> </a:t>
            </a:r>
            <a:r>
              <a:t>solution</a:t>
            </a:r>
            <a:r>
              <a:rPr spc="-55"/>
              <a:t> </a:t>
            </a:r>
            <a:r>
              <a:rPr spc="-25"/>
              <a:t>for </a:t>
            </a:r>
            <a:r>
              <a:t>improving</a:t>
            </a:r>
            <a:r>
              <a:rPr spc="-40"/>
              <a:t> </a:t>
            </a:r>
            <a:r>
              <a:rPr spc="-10"/>
              <a:t>processes</a:t>
            </a:r>
            <a:r>
              <a:rPr spc="-60"/>
              <a:t> </a:t>
            </a:r>
            <a:r>
              <a:t>of</a:t>
            </a:r>
            <a:r>
              <a:rPr spc="-50"/>
              <a:t> </a:t>
            </a:r>
            <a:r>
              <a:t>parliamentary</a:t>
            </a:r>
            <a:r>
              <a:rPr spc="-80"/>
              <a:t> </a:t>
            </a:r>
            <a:r>
              <a:rPr spc="-10"/>
              <a:t>bodies</a:t>
            </a:r>
          </a:p>
          <a:p>
            <a:pPr marL="241300" marR="5080" indent="-228600">
              <a:lnSpc>
                <a:spcPct val="901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Web-</a:t>
            </a:r>
            <a:r>
              <a:rPr spc="-10"/>
              <a:t>oriented,</a:t>
            </a:r>
            <a:r>
              <a:rPr spc="-100"/>
              <a:t> </a:t>
            </a:r>
            <a:r>
              <a:rPr spc="-10"/>
              <a:t>modular,</a:t>
            </a:r>
            <a:r>
              <a:rPr spc="-85"/>
              <a:t> </a:t>
            </a:r>
            <a:r>
              <a:t>scalable</a:t>
            </a:r>
            <a:r>
              <a:rPr spc="-60"/>
              <a:t> </a:t>
            </a:r>
            <a:r>
              <a:t>software</a:t>
            </a:r>
            <a:r>
              <a:rPr spc="-94"/>
              <a:t> </a:t>
            </a:r>
            <a:r>
              <a:rPr spc="-10"/>
              <a:t>solution for</a:t>
            </a:r>
            <a:r>
              <a:rPr spc="-50"/>
              <a:t> </a:t>
            </a:r>
            <a:r>
              <a:rPr spc="-10"/>
              <a:t>preparation,</a:t>
            </a:r>
            <a:r>
              <a:rPr spc="-80"/>
              <a:t> </a:t>
            </a:r>
            <a:r>
              <a:t>holding</a:t>
            </a:r>
            <a:r>
              <a:rPr spc="-30"/>
              <a:t> </a:t>
            </a:r>
            <a:r>
              <a:t>and</a:t>
            </a:r>
            <a:r>
              <a:rPr spc="-55"/>
              <a:t> </a:t>
            </a:r>
            <a:r>
              <a:rPr spc="-10"/>
              <a:t>post-</a:t>
            </a:r>
            <a:r>
              <a:rPr spc="-30"/>
              <a:t>analysis</a:t>
            </a:r>
            <a:r>
              <a:rPr spc="-35"/>
              <a:t> </a:t>
            </a:r>
            <a:r>
              <a:rPr spc="-25"/>
              <a:t>of </a:t>
            </a:r>
            <a:r>
              <a:rPr spc="-10"/>
              <a:t>assembly</a:t>
            </a:r>
            <a:r>
              <a:rPr spc="-55"/>
              <a:t> </a:t>
            </a:r>
            <a:r>
              <a:rPr spc="-10"/>
              <a:t>sessions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Fully</a:t>
            </a:r>
            <a:r>
              <a:rPr spc="-50"/>
              <a:t> </a:t>
            </a:r>
            <a:r>
              <a:t>digitalized</a:t>
            </a:r>
            <a:r>
              <a:rPr spc="-45"/>
              <a:t> </a:t>
            </a:r>
            <a:r>
              <a:rPr spc="-10"/>
              <a:t>processes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Hosting:</a:t>
            </a:r>
            <a:r>
              <a:rPr spc="-75"/>
              <a:t> </a:t>
            </a:r>
            <a:r>
              <a:rPr spc="-35"/>
              <a:t>AWS,</a:t>
            </a:r>
            <a:r>
              <a:rPr spc="-100"/>
              <a:t> </a:t>
            </a:r>
            <a:r>
              <a:rPr spc="-20"/>
              <a:t>Cloud,</a:t>
            </a:r>
            <a:r>
              <a:rPr spc="-70"/>
              <a:t> </a:t>
            </a:r>
            <a:r>
              <a:rPr spc="0"/>
              <a:t>On-</a:t>
            </a:r>
            <a:r>
              <a:rPr spc="-10"/>
              <a:t>premise</a:t>
            </a:r>
          </a:p>
        </p:txBody>
      </p:sp>
      <p:sp>
        <p:nvSpPr>
          <p:cNvPr id="767" name="object 10"/>
          <p:cNvSpPr txBox="1"/>
          <p:nvPr/>
        </p:nvSpPr>
        <p:spPr>
          <a:xfrm>
            <a:off x="1964688" y="5481230"/>
            <a:ext cx="260032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45414">
              <a:spcBef>
                <a:spcPts val="4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75">
                <a:hlinkClick r:id="rId5" invalidUrl="" action="" tgtFrame="" tooltip="" history="1" highlightClick="0" endSnd="0"/>
              </a:rPr>
              <a:t> </a:t>
            </a:r>
            <a:r>
              <a:rPr spc="-114">
                <a:hlinkClick r:id="rId5" invalidUrl="" action="" tgtFrame="" tooltip="" history="1" highlightClick="0" endSnd="0"/>
              </a:rPr>
              <a:t>software</a:t>
            </a:r>
            <a:r>
              <a:rPr spc="-9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development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772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77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7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73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74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75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NATIONAL</a:t>
            </a:r>
            <a:r>
              <a:rPr spc="-200"/>
              <a:t> </a:t>
            </a:r>
            <a:r>
              <a:rPr spc="-100"/>
              <a:t>ASSEMBLY,</a:t>
            </a:r>
            <a:r>
              <a:rPr spc="-200"/>
              <a:t> </a:t>
            </a:r>
            <a:r>
              <a:t>REPUBLIC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rPr spc="-100"/>
              <a:t>SRPSKA</a:t>
            </a:r>
          </a:p>
        </p:txBody>
      </p:sp>
      <p:sp>
        <p:nvSpPr>
          <p:cNvPr id="776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777" name="object 8"/>
          <p:cNvSpPr txBox="1"/>
          <p:nvPr/>
        </p:nvSpPr>
        <p:spPr>
          <a:xfrm>
            <a:off x="511859" y="1129283"/>
            <a:ext cx="9406892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9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</a:t>
            </a:r>
            <a:r>
              <a:rPr spc="-140"/>
              <a:t> </a:t>
            </a:r>
            <a:r>
              <a:rPr spc="-80"/>
              <a:t>and</a:t>
            </a:r>
            <a:r>
              <a:rPr spc="-150"/>
              <a:t> </a:t>
            </a:r>
            <a:r>
              <a:rPr spc="-90"/>
              <a:t>implementation</a:t>
            </a:r>
            <a:r>
              <a:rPr spc="-140"/>
              <a:t> </a:t>
            </a:r>
            <a:r>
              <a:t>of</a:t>
            </a:r>
            <a:r>
              <a:rPr spc="-130"/>
              <a:t> </a:t>
            </a:r>
            <a:r>
              <a:rPr spc="-75"/>
              <a:t>conferencing</a:t>
            </a:r>
            <a:r>
              <a:rPr spc="-140"/>
              <a:t> </a:t>
            </a:r>
            <a:r>
              <a:rPr spc="-45"/>
              <a:t>system</a:t>
            </a:r>
          </a:p>
        </p:txBody>
      </p:sp>
      <p:sp>
        <p:nvSpPr>
          <p:cNvPr id="778" name="object 9"/>
          <p:cNvSpPr txBox="1"/>
          <p:nvPr/>
        </p:nvSpPr>
        <p:spPr>
          <a:xfrm>
            <a:off x="6905369" y="2167763"/>
            <a:ext cx="4725672" cy="1561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347979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85"/>
              <a:t> </a:t>
            </a:r>
            <a:r>
              <a:t>of</a:t>
            </a:r>
            <a:r>
              <a:rPr spc="-70"/>
              <a:t> </a:t>
            </a:r>
            <a:r>
              <a:rPr spc="-125"/>
              <a:t>IT</a:t>
            </a:r>
            <a:r>
              <a:rPr spc="-55"/>
              <a:t> </a:t>
            </a:r>
            <a:r>
              <a:t>infrastructure</a:t>
            </a:r>
            <a:r>
              <a:rPr spc="-100"/>
              <a:t> </a:t>
            </a:r>
            <a:r>
              <a:rPr spc="-10"/>
              <a:t>for</a:t>
            </a:r>
            <a:r>
              <a:rPr spc="-65"/>
              <a:t> </a:t>
            </a:r>
            <a:r>
              <a:rPr spc="-10"/>
              <a:t>system connection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</a:t>
            </a:r>
            <a:r>
              <a:rPr spc="15"/>
              <a:t> </a:t>
            </a:r>
            <a:r>
              <a:t>and</a:t>
            </a:r>
            <a:r>
              <a:rPr spc="15"/>
              <a:t> </a:t>
            </a:r>
            <a:r>
              <a:t>implementation</a:t>
            </a:r>
            <a:r>
              <a:rPr spc="-10"/>
              <a:t> </a:t>
            </a:r>
            <a:r>
              <a:t>of</a:t>
            </a:r>
            <a:r>
              <a:rPr spc="5"/>
              <a:t> </a:t>
            </a:r>
            <a:r>
              <a:t>digital</a:t>
            </a:r>
            <a:r>
              <a:rPr spc="5"/>
              <a:t> </a:t>
            </a:r>
            <a:r>
              <a:rPr spc="-25"/>
              <a:t>audio,</a:t>
            </a:r>
            <a:r>
              <a:rPr spc="20"/>
              <a:t> </a:t>
            </a:r>
            <a:r>
              <a:rPr spc="-10"/>
              <a:t>video</a:t>
            </a:r>
          </a:p>
          <a:p>
            <a:pPr indent="241300">
              <a:lnSpc>
                <a:spcPts val="1500"/>
              </a:lnSpc>
              <a:defRPr spc="2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and</a:t>
            </a:r>
            <a:r>
              <a:rPr spc="-40"/>
              <a:t> </a:t>
            </a:r>
            <a:r>
              <a:rPr spc="10"/>
              <a:t>control</a:t>
            </a:r>
            <a:r>
              <a:rPr spc="-55"/>
              <a:t> </a:t>
            </a:r>
            <a:r>
              <a:t>and</a:t>
            </a:r>
            <a:r>
              <a:rPr spc="-35"/>
              <a:t> </a:t>
            </a:r>
            <a:r>
              <a:t>management</a:t>
            </a:r>
            <a:r>
              <a:rPr spc="-45"/>
              <a:t> </a:t>
            </a:r>
            <a:r>
              <a:rPr spc="-10"/>
              <a:t>systems</a:t>
            </a:r>
          </a:p>
          <a:p>
            <a:pPr marL="241300" marR="252095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</a:t>
            </a:r>
            <a:r>
              <a:rPr spc="20"/>
              <a:t> </a:t>
            </a:r>
            <a:r>
              <a:t>and</a:t>
            </a:r>
            <a:r>
              <a:rPr spc="10"/>
              <a:t> </a:t>
            </a:r>
            <a:r>
              <a:t>implementation</a:t>
            </a:r>
            <a:r>
              <a:rPr spc="-5"/>
              <a:t> </a:t>
            </a:r>
            <a:r>
              <a:t>of</a:t>
            </a:r>
            <a:r>
              <a:rPr spc="5"/>
              <a:t> </a:t>
            </a:r>
            <a:r>
              <a:t>SHURE</a:t>
            </a:r>
            <a:r>
              <a:rPr spc="-5"/>
              <a:t> </a:t>
            </a:r>
            <a:r>
              <a:rPr spc="-70"/>
              <a:t>DIS</a:t>
            </a:r>
            <a:r>
              <a:rPr spc="25"/>
              <a:t> </a:t>
            </a:r>
            <a:r>
              <a:rPr spc="-25"/>
              <a:t>DCS </a:t>
            </a:r>
            <a:r>
              <a:t>6000</a:t>
            </a:r>
            <a:r>
              <a:rPr spc="-70"/>
              <a:t> </a:t>
            </a:r>
            <a:r>
              <a:t>conference</a:t>
            </a:r>
            <a:r>
              <a:rPr spc="-75"/>
              <a:t> </a:t>
            </a:r>
            <a:r>
              <a:rPr spc="-10"/>
              <a:t>system</a:t>
            </a:r>
            <a:r>
              <a:rPr spc="-65"/>
              <a:t> </a:t>
            </a:r>
            <a:r>
              <a:rPr spc="-10"/>
              <a:t>for</a:t>
            </a:r>
            <a:r>
              <a:rPr spc="-60"/>
              <a:t> </a:t>
            </a:r>
            <a:r>
              <a:rPr spc="-160"/>
              <a:t>120</a:t>
            </a:r>
            <a:r>
              <a:rPr spc="-70"/>
              <a:t> </a:t>
            </a:r>
            <a:r>
              <a:rPr spc="-10"/>
              <a:t>parliament members</a:t>
            </a:r>
          </a:p>
        </p:txBody>
      </p:sp>
      <p:sp>
        <p:nvSpPr>
          <p:cNvPr id="779" name="object 10"/>
          <p:cNvSpPr txBox="1"/>
          <p:nvPr/>
        </p:nvSpPr>
        <p:spPr>
          <a:xfrm>
            <a:off x="2130931" y="5464619"/>
            <a:ext cx="226758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92404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120">
                <a:hlinkClick r:id="rId5" invalidUrl="" action="" tgtFrame="" tooltip="" history="1" highlightClick="0" endSnd="0"/>
              </a:rPr>
              <a:t> </a:t>
            </a:r>
            <a:r>
              <a:rPr spc="-50">
                <a:hlinkClick r:id="rId5" invalidUrl="" action="" tgtFrame="" tooltip="" history="1" highlightClick="0" endSnd="0"/>
              </a:rPr>
              <a:t>AC</a:t>
            </a:r>
            <a:r>
              <a:rPr spc="-95">
                <a:hlinkClick r:id="rId5" invalidUrl="" action="" tgtFrame="" tooltip="" history="1" highlightClick="0" endSnd="0"/>
              </a:rPr>
              <a:t> </a:t>
            </a:r>
            <a:r>
              <a:rPr spc="-430">
                <a:hlinkClick r:id="rId5" invalidUrl="" action="" tgtFrame="" tooltip="" history="1" highlightClick="0" endSnd="0"/>
              </a:rPr>
              <a:t>/</a:t>
            </a:r>
            <a:r>
              <a:rPr spc="-80"/>
              <a:t> </a:t>
            </a:r>
            <a:r>
              <a:rPr spc="-50">
                <a:hlinkClick r:id="rId5" invalidUrl="" action="" tgtFrame="" tooltip="" history="1" highlightClick="0" endSnd="0"/>
              </a:rPr>
              <a:t>V</a:t>
            </a:r>
            <a:r>
              <a:rPr spc="-50">
                <a:hlinkClick r:id="rId5" invalidUrl="" action="" tgtFrame="" tooltip="" history="1" highlightClick="0" endSnd="0"/>
              </a:rPr>
              <a:t>C</a:t>
            </a:r>
            <a:r>
              <a:rPr spc="-104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784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78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8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55565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85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86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787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CITY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t>ČAČAK,</a:t>
            </a:r>
            <a:r>
              <a:rPr spc="-200"/>
              <a:t> </a:t>
            </a:r>
            <a:r>
              <a:t>SERBIA</a:t>
            </a:r>
          </a:p>
        </p:txBody>
      </p:sp>
      <p:sp>
        <p:nvSpPr>
          <p:cNvPr id="788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789" name="object 8"/>
          <p:cNvSpPr txBox="1"/>
          <p:nvPr/>
        </p:nvSpPr>
        <p:spPr>
          <a:xfrm>
            <a:off x="511859" y="1129283"/>
            <a:ext cx="6229987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2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The</a:t>
            </a:r>
            <a:r>
              <a:rPr spc="-130"/>
              <a:t> first</a:t>
            </a:r>
            <a:r>
              <a:rPr spc="-125"/>
              <a:t> </a:t>
            </a:r>
            <a:r>
              <a:rPr spc="-140"/>
              <a:t>Safe</a:t>
            </a:r>
            <a:r>
              <a:rPr spc="-130"/>
              <a:t> </a:t>
            </a:r>
            <a:r>
              <a:rPr spc="-80"/>
              <a:t>City</a:t>
            </a:r>
            <a:r>
              <a:rPr spc="-135"/>
              <a:t> </a:t>
            </a:r>
            <a:r>
              <a:rPr spc="-110"/>
              <a:t>project</a:t>
            </a:r>
            <a:r>
              <a:rPr spc="-130"/>
              <a:t> </a:t>
            </a:r>
            <a:r>
              <a:rPr spc="-104"/>
              <a:t>in</a:t>
            </a:r>
            <a:r>
              <a:rPr spc="-140"/>
              <a:t> </a:t>
            </a:r>
            <a:r>
              <a:rPr spc="-95"/>
              <a:t>Serbia</a:t>
            </a:r>
          </a:p>
        </p:txBody>
      </p:sp>
      <p:sp>
        <p:nvSpPr>
          <p:cNvPr id="790" name="object 9"/>
          <p:cNvSpPr txBox="1"/>
          <p:nvPr/>
        </p:nvSpPr>
        <p:spPr>
          <a:xfrm>
            <a:off x="6905369" y="2143606"/>
            <a:ext cx="4806951" cy="12311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665" indent="-227965"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The</a:t>
            </a:r>
            <a:r>
              <a:rPr spc="-60"/>
              <a:t> </a:t>
            </a:r>
            <a:r>
              <a:t>whole</a:t>
            </a:r>
            <a:r>
              <a:rPr spc="-80"/>
              <a:t> </a:t>
            </a:r>
            <a:r>
              <a:t>city</a:t>
            </a:r>
            <a:r>
              <a:rPr spc="-75"/>
              <a:t> </a:t>
            </a:r>
            <a:r>
              <a:t>under</a:t>
            </a:r>
            <a:r>
              <a:rPr spc="-85"/>
              <a:t> </a:t>
            </a:r>
            <a:r>
              <a:t>video</a:t>
            </a:r>
            <a:r>
              <a:rPr spc="-65"/>
              <a:t> </a:t>
            </a:r>
            <a:r>
              <a:rPr spc="-10"/>
              <a:t>surveillance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Building</a:t>
            </a:r>
            <a:r>
              <a:rPr spc="-25"/>
              <a:t> </a:t>
            </a:r>
            <a:r>
              <a:t>of </a:t>
            </a:r>
            <a:r>
              <a:rPr spc="-25"/>
              <a:t>a</a:t>
            </a:r>
            <a:r>
              <a:rPr spc="-20"/>
              <a:t> </a:t>
            </a:r>
            <a:r>
              <a:rPr spc="-10"/>
              <a:t>wireless</a:t>
            </a:r>
            <a:r>
              <a:rPr spc="-15"/>
              <a:t> </a:t>
            </a:r>
            <a:r>
              <a:t>broadband</a:t>
            </a:r>
            <a:r>
              <a:rPr spc="-20"/>
              <a:t> </a:t>
            </a:r>
            <a:r>
              <a:t>network</a:t>
            </a:r>
            <a:r>
              <a:rPr spc="-55"/>
              <a:t> </a:t>
            </a:r>
            <a:r>
              <a:t>in</a:t>
            </a:r>
            <a:r>
              <a:rPr spc="-15"/>
              <a:t> </a:t>
            </a:r>
            <a:r>
              <a:rPr spc="-25"/>
              <a:t>the </a:t>
            </a:r>
            <a:r>
              <a:t>function</a:t>
            </a:r>
            <a:r>
              <a:rPr spc="-75"/>
              <a:t> </a:t>
            </a:r>
            <a:r>
              <a:t>of</a:t>
            </a:r>
            <a:r>
              <a:rPr spc="-25"/>
              <a:t> </a:t>
            </a:r>
            <a:r>
              <a:t>an</a:t>
            </a:r>
            <a:r>
              <a:rPr spc="-45"/>
              <a:t> </a:t>
            </a:r>
            <a:r>
              <a:t>integrated</a:t>
            </a:r>
            <a:r>
              <a:rPr spc="-75"/>
              <a:t> </a:t>
            </a:r>
            <a:r>
              <a:t>video</a:t>
            </a:r>
            <a:r>
              <a:rPr spc="-35"/>
              <a:t> </a:t>
            </a:r>
            <a:r>
              <a:rPr spc="-10"/>
              <a:t>surveillance</a:t>
            </a:r>
            <a:r>
              <a:rPr spc="-30"/>
              <a:t> </a:t>
            </a:r>
            <a:r>
              <a:rPr spc="-10"/>
              <a:t>system</a:t>
            </a:r>
          </a:p>
          <a:p>
            <a:pPr marL="241300" marR="20066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4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Delivery,</a:t>
            </a:r>
            <a:r>
              <a:rPr spc="0"/>
              <a:t> installation</a:t>
            </a:r>
            <a:r>
              <a:rPr spc="-40"/>
              <a:t> </a:t>
            </a:r>
            <a:r>
              <a:rPr spc="0"/>
              <a:t>and</a:t>
            </a:r>
            <a:r>
              <a:rPr spc="-20"/>
              <a:t> </a:t>
            </a:r>
            <a:r>
              <a:rPr spc="0"/>
              <a:t>commissioning</a:t>
            </a:r>
            <a:r>
              <a:rPr spc="-10"/>
              <a:t> </a:t>
            </a:r>
            <a:r>
              <a:rPr spc="0"/>
              <a:t>of</a:t>
            </a:r>
            <a:r>
              <a:rPr spc="-10"/>
              <a:t> video equipment</a:t>
            </a:r>
          </a:p>
        </p:txBody>
      </p:sp>
      <p:sp>
        <p:nvSpPr>
          <p:cNvPr id="791" name="object 10"/>
          <p:cNvSpPr txBox="1"/>
          <p:nvPr/>
        </p:nvSpPr>
        <p:spPr>
          <a:xfrm>
            <a:off x="1745233" y="5495785"/>
            <a:ext cx="3039111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89229">
              <a:spcBef>
                <a:spcPts val="5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70">
                <a:hlinkClick r:id="rId5" invalidUrl="" action="" tgtFrame="" tooltip="" history="1" highlightClick="0" endSnd="0"/>
              </a:rPr>
              <a:t> </a:t>
            </a:r>
            <a:r>
              <a:rPr spc="-95">
                <a:hlinkClick r:id="rId5" invalidUrl="" action="" tgtFrame="" tooltip="" history="1" highlightClick="0" endSnd="0"/>
              </a:rPr>
              <a:t>video</a:t>
            </a:r>
            <a:r>
              <a:rPr spc="-75">
                <a:hlinkClick r:id="rId5" invalidUrl="" action="" tgtFrame="" tooltip="" history="1" highlightClick="0" endSnd="0"/>
              </a:rPr>
              <a:t> </a:t>
            </a:r>
            <a:r>
              <a:rPr spc="-104">
                <a:hlinkClick r:id="rId5" invalidUrl="" action="" tgtFrame="" tooltip="" history="1" highlightClick="0" endSnd="0"/>
              </a:rPr>
              <a:t>surveillance</a:t>
            </a:r>
            <a:r>
              <a:rPr spc="-85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796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794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95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97" name="object 5"/>
          <p:cNvSpPr txBox="1"/>
          <p:nvPr/>
        </p:nvSpPr>
        <p:spPr>
          <a:xfrm>
            <a:off x="434745" y="2639516"/>
            <a:ext cx="10025382" cy="1520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ts val="6000"/>
              </a:lnSpc>
              <a:spcBef>
                <a:spcPts val="800"/>
              </a:spcBef>
              <a:defRPr spc="65"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Telecom</a:t>
            </a:r>
            <a:r>
              <a:rPr spc="-494"/>
              <a:t> </a:t>
            </a:r>
            <a:r>
              <a:rPr spc="0"/>
              <a:t>operators</a:t>
            </a:r>
            <a:r>
              <a:rPr spc="-540"/>
              <a:t> </a:t>
            </a:r>
            <a:r>
              <a:rPr spc="-330"/>
              <a:t>&amp;</a:t>
            </a:r>
            <a:r>
              <a:rPr spc="-494"/>
              <a:t> </a:t>
            </a:r>
            <a:r>
              <a:rPr spc="-10"/>
              <a:t>service providers</a:t>
            </a:r>
          </a:p>
        </p:txBody>
      </p:sp>
      <p:sp>
        <p:nvSpPr>
          <p:cNvPr id="798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799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804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80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05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06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07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TELEKOM</a:t>
            </a:r>
            <a:r>
              <a:rPr spc="-200"/>
              <a:t> </a:t>
            </a:r>
            <a:r>
              <a:rPr spc="-100"/>
              <a:t>SERBIA</a:t>
            </a:r>
          </a:p>
        </p:txBody>
      </p:sp>
      <p:sp>
        <p:nvSpPr>
          <p:cNvPr id="808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809" name="object 8"/>
          <p:cNvSpPr txBox="1"/>
          <p:nvPr/>
        </p:nvSpPr>
        <p:spPr>
          <a:xfrm>
            <a:off x="511860" y="1129283"/>
            <a:ext cx="465963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04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Hotel</a:t>
            </a:r>
            <a:r>
              <a:rPr spc="-135"/>
              <a:t> </a:t>
            </a:r>
            <a:r>
              <a:rPr spc="-145"/>
              <a:t>Information </a:t>
            </a:r>
            <a:r>
              <a:rPr spc="-80"/>
              <a:t>System</a:t>
            </a:r>
          </a:p>
        </p:txBody>
      </p:sp>
      <p:sp>
        <p:nvSpPr>
          <p:cNvPr id="810" name="object 9"/>
          <p:cNvSpPr txBox="1"/>
          <p:nvPr/>
        </p:nvSpPr>
        <p:spPr>
          <a:xfrm>
            <a:off x="6905369" y="2166491"/>
            <a:ext cx="4751072" cy="3141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5080" indent="-228600">
              <a:lnSpc>
                <a:spcPct val="80000"/>
              </a:lnSpc>
              <a:spcBef>
                <a:spcPts val="4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7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-35"/>
              <a:t> </a:t>
            </a:r>
            <a:r>
              <a:rPr spc="-10"/>
              <a:t>have</a:t>
            </a:r>
            <a:r>
              <a:rPr spc="-75"/>
              <a:t> </a:t>
            </a:r>
            <a:r>
              <a:rPr spc="0"/>
              <a:t>developed custom</a:t>
            </a:r>
            <a:r>
              <a:rPr spc="-45"/>
              <a:t> </a:t>
            </a:r>
            <a:r>
              <a:rPr spc="0"/>
              <a:t>cloud-</a:t>
            </a:r>
            <a:r>
              <a:rPr spc="-10"/>
              <a:t>ready</a:t>
            </a:r>
            <a:r>
              <a:rPr spc="-5"/>
              <a:t> </a:t>
            </a:r>
            <a:r>
              <a:rPr spc="-10"/>
              <a:t>Hotel </a:t>
            </a:r>
            <a:r>
              <a:rPr spc="0"/>
              <a:t>Information</a:t>
            </a:r>
            <a:r>
              <a:rPr spc="-90"/>
              <a:t> </a:t>
            </a:r>
            <a:r>
              <a:rPr spc="-25"/>
              <a:t>System</a:t>
            </a:r>
            <a:r>
              <a:rPr spc="-50"/>
              <a:t> </a:t>
            </a:r>
            <a:r>
              <a:rPr spc="0"/>
              <a:t>and</a:t>
            </a:r>
            <a:r>
              <a:rPr spc="-45"/>
              <a:t> </a:t>
            </a:r>
            <a:r>
              <a:rPr spc="0"/>
              <a:t>integrated</a:t>
            </a:r>
            <a:r>
              <a:rPr spc="-35"/>
              <a:t> </a:t>
            </a:r>
            <a:r>
              <a:rPr spc="-10"/>
              <a:t>it</a:t>
            </a:r>
            <a:r>
              <a:rPr spc="-50"/>
              <a:t> </a:t>
            </a:r>
            <a:r>
              <a:rPr spc="0"/>
              <a:t>with</a:t>
            </a:r>
            <a:r>
              <a:rPr spc="-55"/>
              <a:t> </a:t>
            </a:r>
            <a:r>
              <a:rPr spc="0"/>
              <a:t>the</a:t>
            </a:r>
            <a:r>
              <a:rPr spc="-60"/>
              <a:t> </a:t>
            </a:r>
            <a:r>
              <a:rPr spc="-10"/>
              <a:t>existing </a:t>
            </a:r>
            <a:r>
              <a:rPr spc="-25"/>
              <a:t>IPTV</a:t>
            </a:r>
            <a:r>
              <a:rPr spc="-55"/>
              <a:t> </a:t>
            </a:r>
            <a:r>
              <a:rPr spc="0"/>
              <a:t>and</a:t>
            </a:r>
            <a:r>
              <a:rPr spc="-50"/>
              <a:t> </a:t>
            </a:r>
            <a:r>
              <a:rPr spc="0"/>
              <a:t>Voice</a:t>
            </a:r>
            <a:r>
              <a:rPr spc="-45"/>
              <a:t> </a:t>
            </a:r>
            <a:r>
              <a:rPr spc="-10"/>
              <a:t>services</a:t>
            </a:r>
          </a:p>
          <a:p>
            <a:pPr marL="241300" marR="393700" indent="-228600">
              <a:lnSpc>
                <a:spcPct val="801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7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HIS</a:t>
            </a:r>
            <a:r>
              <a:rPr spc="-25"/>
              <a:t> </a:t>
            </a:r>
            <a:r>
              <a:rPr spc="0"/>
              <a:t>enables</a:t>
            </a:r>
            <a:r>
              <a:rPr spc="5"/>
              <a:t> </a:t>
            </a:r>
            <a:r>
              <a:rPr spc="0"/>
              <a:t>simple</a:t>
            </a:r>
            <a:r>
              <a:rPr spc="-20"/>
              <a:t> </a:t>
            </a:r>
            <a:r>
              <a:rPr spc="0"/>
              <a:t>management</a:t>
            </a:r>
            <a:r>
              <a:rPr spc="-20"/>
              <a:t> </a:t>
            </a:r>
            <a:r>
              <a:rPr spc="0"/>
              <a:t>of</a:t>
            </a:r>
            <a:r>
              <a:rPr spc="-45"/>
              <a:t> </a:t>
            </a:r>
            <a:r>
              <a:rPr spc="0"/>
              <a:t>hotel</a:t>
            </a:r>
            <a:r>
              <a:rPr spc="-25"/>
              <a:t> </a:t>
            </a:r>
            <a:r>
              <a:rPr spc="-10"/>
              <a:t>guest </a:t>
            </a:r>
            <a:r>
              <a:rPr spc="-25"/>
              <a:t>services</a:t>
            </a:r>
            <a:r>
              <a:rPr spc="-30"/>
              <a:t> </a:t>
            </a:r>
            <a:r>
              <a:rPr spc="0"/>
              <a:t>such</a:t>
            </a:r>
            <a:r>
              <a:rPr spc="-35"/>
              <a:t> as</a:t>
            </a:r>
            <a:r>
              <a:rPr spc="-45"/>
              <a:t> </a:t>
            </a:r>
            <a:r>
              <a:rPr spc="0"/>
              <a:t>check-in</a:t>
            </a:r>
            <a:r>
              <a:rPr spc="-15"/>
              <a:t> </a:t>
            </a:r>
            <a:r>
              <a:rPr spc="-90"/>
              <a:t>&amp;</a:t>
            </a:r>
            <a:r>
              <a:rPr spc="-45"/>
              <a:t> </a:t>
            </a:r>
            <a:r>
              <a:rPr spc="0"/>
              <a:t>check-out</a:t>
            </a:r>
            <a:r>
              <a:rPr spc="-25"/>
              <a:t> </a:t>
            </a:r>
            <a:r>
              <a:rPr spc="0"/>
              <a:t>and</a:t>
            </a:r>
            <a:r>
              <a:rPr spc="-60"/>
              <a:t> </a:t>
            </a:r>
            <a:r>
              <a:rPr spc="-10"/>
              <a:t>issuing </a:t>
            </a:r>
            <a:r>
              <a:rPr spc="0"/>
              <a:t>unique</a:t>
            </a:r>
            <a:r>
              <a:rPr spc="75"/>
              <a:t> </a:t>
            </a:r>
            <a:r>
              <a:rPr spc="-10"/>
              <a:t>invoices...</a:t>
            </a:r>
          </a:p>
          <a:p>
            <a:pPr marL="241300" marR="19684" indent="-228600">
              <a:lnSpc>
                <a:spcPct val="800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5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This</a:t>
            </a:r>
            <a:r>
              <a:rPr spc="-55"/>
              <a:t> </a:t>
            </a:r>
            <a:r>
              <a:rPr spc="-40"/>
              <a:t>is</a:t>
            </a:r>
            <a:r>
              <a:rPr spc="-65"/>
              <a:t> </a:t>
            </a:r>
            <a:r>
              <a:t>a</a:t>
            </a:r>
            <a:r>
              <a:rPr spc="-70"/>
              <a:t> </a:t>
            </a:r>
            <a:r>
              <a:rPr spc="0"/>
              <a:t>unique</a:t>
            </a:r>
            <a:r>
              <a:rPr spc="-45"/>
              <a:t> </a:t>
            </a:r>
            <a:r>
              <a:rPr spc="0"/>
              <a:t>and</a:t>
            </a:r>
            <a:r>
              <a:rPr spc="-70"/>
              <a:t> </a:t>
            </a:r>
            <a:r>
              <a:rPr spc="0"/>
              <a:t>centralized</a:t>
            </a:r>
            <a:r>
              <a:rPr spc="-35"/>
              <a:t> </a:t>
            </a:r>
            <a:r>
              <a:rPr spc="0"/>
              <a:t>solution</a:t>
            </a:r>
            <a:r>
              <a:rPr spc="-65"/>
              <a:t> </a:t>
            </a:r>
            <a:r>
              <a:rPr spc="-10"/>
              <a:t>for</a:t>
            </a:r>
            <a:r>
              <a:rPr spc="-75"/>
              <a:t> </a:t>
            </a:r>
            <a:r>
              <a:rPr spc="-10"/>
              <a:t>managing </a:t>
            </a:r>
            <a:r>
              <a:rPr spc="-35"/>
              <a:t>STB</a:t>
            </a:r>
            <a:r>
              <a:rPr spc="-45"/>
              <a:t> </a:t>
            </a:r>
            <a:r>
              <a:rPr spc="-10"/>
              <a:t>devices</a:t>
            </a:r>
            <a:r>
              <a:rPr spc="-40"/>
              <a:t> </a:t>
            </a:r>
            <a:r>
              <a:rPr spc="0"/>
              <a:t>and</a:t>
            </a:r>
            <a:r>
              <a:rPr spc="-65"/>
              <a:t> </a:t>
            </a:r>
            <a:r>
              <a:rPr spc="-20"/>
              <a:t>fixed</a:t>
            </a:r>
            <a:r>
              <a:rPr spc="-45"/>
              <a:t> </a:t>
            </a:r>
            <a:r>
              <a:rPr spc="0"/>
              <a:t>telephony</a:t>
            </a:r>
            <a:r>
              <a:rPr spc="-40"/>
              <a:t> </a:t>
            </a:r>
            <a:r>
              <a:rPr spc="-10"/>
              <a:t>services</a:t>
            </a:r>
          </a:p>
          <a:p>
            <a:pPr marL="241300" marR="156210" indent="-228600">
              <a:lnSpc>
                <a:spcPts val="12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7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HIS </a:t>
            </a:r>
            <a:r>
              <a:rPr spc="-40"/>
              <a:t>is</a:t>
            </a:r>
            <a:r>
              <a:rPr spc="-75"/>
              <a:t> </a:t>
            </a:r>
            <a:r>
              <a:rPr spc="0"/>
              <a:t>intended</a:t>
            </a:r>
            <a:r>
              <a:rPr spc="-50"/>
              <a:t> </a:t>
            </a:r>
            <a:r>
              <a:rPr spc="-20"/>
              <a:t>for</a:t>
            </a:r>
            <a:r>
              <a:rPr spc="-75"/>
              <a:t> </a:t>
            </a:r>
            <a:r>
              <a:rPr spc="0"/>
              <a:t>hotels</a:t>
            </a:r>
            <a:r>
              <a:t> </a:t>
            </a:r>
            <a:r>
              <a:rPr spc="0"/>
              <a:t>that</a:t>
            </a:r>
            <a:r>
              <a:rPr spc="-85"/>
              <a:t> </a:t>
            </a:r>
            <a:r>
              <a:rPr spc="0"/>
              <a:t>use</a:t>
            </a:r>
            <a:r>
              <a:rPr spc="-80"/>
              <a:t> </a:t>
            </a:r>
            <a:r>
              <a:rPr spc="0"/>
              <a:t>the</a:t>
            </a:r>
            <a:r>
              <a:t> </a:t>
            </a:r>
            <a:r>
              <a:rPr spc="-10"/>
              <a:t>IP</a:t>
            </a:r>
            <a:r>
              <a:rPr spc="-85"/>
              <a:t> </a:t>
            </a:r>
            <a:r>
              <a:rPr spc="-10"/>
              <a:t>Centrex </a:t>
            </a:r>
            <a:r>
              <a:rPr spc="-25"/>
              <a:t>service</a:t>
            </a:r>
            <a:r>
              <a:rPr spc="-65"/>
              <a:t> </a:t>
            </a:r>
            <a:r>
              <a:rPr spc="0"/>
              <a:t>of</a:t>
            </a:r>
            <a:r>
              <a:rPr spc="-90"/>
              <a:t> </a:t>
            </a:r>
            <a:r>
              <a:rPr spc="0"/>
              <a:t>Telekom</a:t>
            </a:r>
            <a:r>
              <a:rPr spc="-55"/>
              <a:t> </a:t>
            </a:r>
            <a:r>
              <a:rPr spc="-50"/>
              <a:t>Serbia, </a:t>
            </a:r>
            <a:r>
              <a:rPr spc="0"/>
              <a:t>based</a:t>
            </a:r>
            <a:r>
              <a:rPr spc="-50"/>
              <a:t> </a:t>
            </a:r>
            <a:r>
              <a:rPr spc="0"/>
              <a:t>on</a:t>
            </a:r>
            <a:r>
              <a:rPr spc="-100"/>
              <a:t> </a:t>
            </a:r>
            <a:r>
              <a:rPr spc="0"/>
              <a:t>the</a:t>
            </a:r>
            <a:r>
              <a:rPr spc="-80"/>
              <a:t> </a:t>
            </a:r>
            <a:r>
              <a:rPr spc="0"/>
              <a:t>Ericsson</a:t>
            </a:r>
            <a:r>
              <a:rPr spc="-60"/>
              <a:t> </a:t>
            </a:r>
            <a:r>
              <a:rPr spc="-25"/>
              <a:t>IMS </a:t>
            </a:r>
            <a:r>
              <a:rPr spc="-10"/>
              <a:t>platform,</a:t>
            </a:r>
            <a:r>
              <a:rPr spc="-80"/>
              <a:t> </a:t>
            </a:r>
            <a:r>
              <a:rPr spc="-35"/>
              <a:t>as</a:t>
            </a:r>
            <a:r>
              <a:rPr spc="-80"/>
              <a:t> </a:t>
            </a:r>
            <a:r>
              <a:rPr spc="0"/>
              <a:t>well</a:t>
            </a:r>
            <a:r>
              <a:t> </a:t>
            </a:r>
            <a:r>
              <a:rPr spc="-35"/>
              <a:t>as</a:t>
            </a:r>
            <a:r>
              <a:rPr spc="-90"/>
              <a:t> </a:t>
            </a:r>
            <a:r>
              <a:rPr spc="0"/>
              <a:t>the</a:t>
            </a:r>
            <a:r>
              <a:t> </a:t>
            </a:r>
            <a:r>
              <a:rPr spc="-25"/>
              <a:t>IPTV</a:t>
            </a:r>
            <a:r>
              <a:rPr spc="-75"/>
              <a:t> </a:t>
            </a:r>
            <a:r>
              <a:rPr spc="-25"/>
              <a:t>service</a:t>
            </a:r>
            <a:r>
              <a:rPr spc="-55"/>
              <a:t> </a:t>
            </a:r>
            <a:r>
              <a:rPr spc="0"/>
              <a:t>based</a:t>
            </a:r>
            <a:r>
              <a:rPr spc="-60"/>
              <a:t> </a:t>
            </a:r>
            <a:r>
              <a:rPr spc="0"/>
              <a:t>on</a:t>
            </a:r>
            <a:r>
              <a:rPr spc="-80"/>
              <a:t> </a:t>
            </a:r>
            <a:r>
              <a:rPr spc="-25"/>
              <a:t>the </a:t>
            </a:r>
            <a:r>
              <a:rPr spc="0"/>
              <a:t>Huawei</a:t>
            </a:r>
            <a:r>
              <a:rPr spc="-25"/>
              <a:t> MSVS</a:t>
            </a:r>
            <a:r>
              <a:rPr spc="-20"/>
              <a:t> </a:t>
            </a:r>
            <a:r>
              <a:rPr spc="-10"/>
              <a:t>platform</a:t>
            </a:r>
          </a:p>
          <a:p>
            <a:pPr marL="241300" marR="10795" indent="-228600">
              <a:lnSpc>
                <a:spcPct val="800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8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It</a:t>
            </a:r>
            <a:r>
              <a:rPr spc="-70"/>
              <a:t> </a:t>
            </a:r>
            <a:r>
              <a:rPr spc="-35"/>
              <a:t>is</a:t>
            </a:r>
            <a:r>
              <a:rPr spc="-40"/>
              <a:t> </a:t>
            </a:r>
            <a:r>
              <a:rPr spc="0"/>
              <a:t>an</a:t>
            </a:r>
            <a:r>
              <a:rPr spc="-65"/>
              <a:t> </a:t>
            </a:r>
            <a:r>
              <a:rPr spc="0"/>
              <a:t>independent</a:t>
            </a:r>
            <a:r>
              <a:rPr spc="15"/>
              <a:t> </a:t>
            </a:r>
            <a:r>
              <a:rPr spc="-30"/>
              <a:t>in-</a:t>
            </a:r>
            <a:r>
              <a:rPr spc="0"/>
              <a:t>house</a:t>
            </a:r>
            <a:r>
              <a:rPr spc="-45"/>
              <a:t> </a:t>
            </a:r>
            <a:r>
              <a:rPr spc="60"/>
              <a:t>PMS</a:t>
            </a:r>
            <a:r>
              <a:rPr spc="-50"/>
              <a:t> </a:t>
            </a:r>
            <a:r>
              <a:rPr spc="0"/>
              <a:t>solution</a:t>
            </a:r>
            <a:r>
              <a:rPr spc="-50"/>
              <a:t> </a:t>
            </a:r>
            <a:r>
              <a:rPr spc="0"/>
              <a:t>that</a:t>
            </a:r>
            <a:r>
              <a:rPr spc="-60"/>
              <a:t> </a:t>
            </a:r>
            <a:r>
              <a:rPr spc="-10"/>
              <a:t>hotels </a:t>
            </a:r>
            <a:r>
              <a:rPr spc="0"/>
              <a:t>can</a:t>
            </a:r>
            <a:r>
              <a:rPr spc="-94"/>
              <a:t> </a:t>
            </a:r>
            <a:r>
              <a:rPr spc="0"/>
              <a:t>additionally</a:t>
            </a:r>
            <a:r>
              <a:t> </a:t>
            </a:r>
            <a:r>
              <a:rPr spc="0"/>
              <a:t>use</a:t>
            </a:r>
            <a:r>
              <a:rPr spc="-94"/>
              <a:t> </a:t>
            </a:r>
            <a:r>
              <a:rPr spc="-20"/>
              <a:t>for</a:t>
            </a:r>
            <a:r>
              <a:rPr spc="-90"/>
              <a:t> </a:t>
            </a:r>
            <a:r>
              <a:rPr spc="0"/>
              <a:t>their</a:t>
            </a:r>
            <a:r>
              <a:rPr spc="-70"/>
              <a:t> </a:t>
            </a:r>
            <a:r>
              <a:rPr spc="-20"/>
              <a:t>daily</a:t>
            </a:r>
            <a:r>
              <a:rPr spc="-85"/>
              <a:t> </a:t>
            </a:r>
            <a:r>
              <a:rPr spc="-10"/>
              <a:t>operations</a:t>
            </a:r>
          </a:p>
          <a:p>
            <a:pPr marL="241300" marR="424815" indent="-228600">
              <a:lnSpc>
                <a:spcPts val="12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5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Delivery </a:t>
            </a:r>
            <a:r>
              <a:rPr spc="0"/>
              <a:t>of</a:t>
            </a:r>
            <a:r>
              <a:rPr spc="-65"/>
              <a:t> </a:t>
            </a:r>
            <a:r>
              <a:rPr spc="0"/>
              <a:t>adapters</a:t>
            </a:r>
            <a:r>
              <a:t> </a:t>
            </a:r>
            <a:r>
              <a:rPr spc="0"/>
              <a:t>and</a:t>
            </a:r>
            <a:r>
              <a:rPr spc="-50"/>
              <a:t> </a:t>
            </a:r>
            <a:r>
              <a:rPr spc="0"/>
              <a:t>integration</a:t>
            </a:r>
            <a:r>
              <a:rPr spc="-55"/>
              <a:t> </a:t>
            </a:r>
            <a:r>
              <a:rPr spc="0"/>
              <a:t>with</a:t>
            </a:r>
            <a:r>
              <a:rPr spc="-55"/>
              <a:t> </a:t>
            </a:r>
            <a:r>
              <a:rPr spc="-10"/>
              <a:t>existing </a:t>
            </a:r>
            <a:r>
              <a:rPr spc="0"/>
              <a:t>Micros</a:t>
            </a:r>
            <a:r>
              <a:rPr spc="-40"/>
              <a:t> </a:t>
            </a:r>
            <a:r>
              <a:rPr spc="0"/>
              <a:t>Fidelio</a:t>
            </a:r>
            <a:r>
              <a:rPr spc="-5"/>
              <a:t> </a:t>
            </a:r>
            <a:r>
              <a:rPr spc="60"/>
              <a:t>PMS</a:t>
            </a:r>
            <a:r>
              <a:rPr spc="-50"/>
              <a:t> </a:t>
            </a:r>
            <a:r>
              <a:rPr spc="-10"/>
              <a:t>system</a:t>
            </a:r>
          </a:p>
        </p:txBody>
      </p:sp>
      <p:sp>
        <p:nvSpPr>
          <p:cNvPr id="811" name="object 10"/>
          <p:cNvSpPr txBox="1"/>
          <p:nvPr/>
        </p:nvSpPr>
        <p:spPr>
          <a:xfrm>
            <a:off x="2221357" y="5477967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0891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90">
                <a:hlinkClick r:id="rId5" invalidUrl="" action="" tgtFrame="" tooltip="" history="1" highlightClick="0" endSnd="0"/>
              </a:rPr>
              <a:t> </a:t>
            </a:r>
            <a:r>
              <a:rPr spc="-140">
                <a:hlinkClick r:id="rId5" invalidUrl="" action="" tgtFrame="" tooltip="" history="1" highlightClick="0" endSnd="0"/>
              </a:rPr>
              <a:t>IPTV</a:t>
            </a:r>
            <a:r>
              <a:rPr spc="-104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816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814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5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17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18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19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MTEL</a:t>
            </a:r>
            <a:r>
              <a:rPr spc="-200"/>
              <a:t> </a:t>
            </a:r>
            <a:r>
              <a:t>BANJA</a:t>
            </a:r>
            <a:r>
              <a:rPr spc="-200"/>
              <a:t> </a:t>
            </a:r>
            <a:r>
              <a:rPr spc="-100"/>
              <a:t>LUKA,</a:t>
            </a:r>
            <a:r>
              <a:rPr spc="-200"/>
              <a:t> </a:t>
            </a:r>
            <a:r>
              <a:t>REPUBLIC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rPr spc="-100"/>
              <a:t>SRPSKA</a:t>
            </a:r>
          </a:p>
        </p:txBody>
      </p:sp>
      <p:sp>
        <p:nvSpPr>
          <p:cNvPr id="820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821" name="object 8"/>
          <p:cNvSpPr txBox="1"/>
          <p:nvPr/>
        </p:nvSpPr>
        <p:spPr>
          <a:xfrm>
            <a:off x="511859" y="1129283"/>
            <a:ext cx="863600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2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The</a:t>
            </a:r>
            <a:r>
              <a:rPr spc="-135"/>
              <a:t> </a:t>
            </a:r>
            <a:r>
              <a:rPr spc="-130"/>
              <a:t>first </a:t>
            </a:r>
            <a:r>
              <a:rPr spc="-209"/>
              <a:t>IPTV</a:t>
            </a:r>
            <a:r>
              <a:rPr spc="-130"/>
              <a:t> </a:t>
            </a:r>
            <a:r>
              <a:rPr spc="-95"/>
              <a:t>multiscreen</a:t>
            </a:r>
            <a:r>
              <a:rPr spc="-145"/>
              <a:t> </a:t>
            </a:r>
            <a:r>
              <a:rPr spc="-114"/>
              <a:t>solution</a:t>
            </a:r>
            <a:r>
              <a:rPr spc="-150"/>
              <a:t> </a:t>
            </a:r>
            <a:r>
              <a:rPr spc="-104"/>
              <a:t>in</a:t>
            </a:r>
            <a:r>
              <a:rPr spc="-140"/>
              <a:t> </a:t>
            </a:r>
            <a:r>
              <a:rPr spc="-70"/>
              <a:t>the</a:t>
            </a:r>
            <a:r>
              <a:rPr spc="-145"/>
              <a:t> </a:t>
            </a:r>
            <a:r>
              <a:rPr spc="-35"/>
              <a:t>region</a:t>
            </a:r>
          </a:p>
        </p:txBody>
      </p:sp>
      <p:sp>
        <p:nvSpPr>
          <p:cNvPr id="822" name="object 9"/>
          <p:cNvSpPr txBox="1"/>
          <p:nvPr/>
        </p:nvSpPr>
        <p:spPr>
          <a:xfrm>
            <a:off x="6905369" y="2165095"/>
            <a:ext cx="4751706" cy="3202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520700" indent="-228600">
              <a:lnSpc>
                <a:spcPts val="1300"/>
              </a:lnSpc>
              <a:spcBef>
                <a:spcPts val="4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8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15"/>
              <a:t> </a:t>
            </a:r>
            <a:r>
              <a:rPr spc="-10"/>
              <a:t>have</a:t>
            </a:r>
            <a:r>
              <a:rPr spc="45"/>
              <a:t> </a:t>
            </a:r>
            <a:r>
              <a:rPr spc="0"/>
              <a:t>implemented</a:t>
            </a:r>
            <a:r>
              <a:rPr spc="5"/>
              <a:t> </a:t>
            </a:r>
            <a:r>
              <a:rPr spc="0"/>
              <a:t>Nordic</a:t>
            </a:r>
            <a:r>
              <a:rPr spc="35"/>
              <a:t> </a:t>
            </a:r>
            <a:r>
              <a:rPr spc="-10"/>
              <a:t>DreamGallery </a:t>
            </a:r>
            <a:r>
              <a:rPr spc="0"/>
              <a:t>Middleware</a:t>
            </a:r>
            <a:r>
              <a:rPr spc="-40"/>
              <a:t> </a:t>
            </a:r>
            <a:r>
              <a:rPr spc="0"/>
              <a:t>software</a:t>
            </a:r>
            <a:r>
              <a:rPr spc="-70"/>
              <a:t> </a:t>
            </a:r>
            <a:r>
              <a:rPr spc="0"/>
              <a:t>to</a:t>
            </a:r>
            <a:r>
              <a:rPr spc="-45"/>
              <a:t> </a:t>
            </a:r>
            <a:r>
              <a:rPr spc="-20"/>
              <a:t>deliver</a:t>
            </a:r>
            <a:r>
              <a:rPr spc="-15"/>
              <a:t> </a:t>
            </a:r>
            <a:r>
              <a:rPr spc="-10"/>
              <a:t>integrated </a:t>
            </a:r>
            <a:r>
              <a:rPr spc="0"/>
              <a:t>multimedia</a:t>
            </a:r>
            <a:r>
              <a:rPr spc="145"/>
              <a:t> </a:t>
            </a:r>
            <a:r>
              <a:rPr spc="-10"/>
              <a:t>content</a:t>
            </a:r>
          </a:p>
          <a:p>
            <a:pPr marL="240029" marR="193039" indent="-227329" algn="just">
              <a:lnSpc>
                <a:spcPct val="801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5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End</a:t>
            </a:r>
            <a:r>
              <a:rPr spc="-30"/>
              <a:t> </a:t>
            </a:r>
            <a:r>
              <a:rPr spc="-25"/>
              <a:t>users</a:t>
            </a:r>
            <a:r>
              <a:rPr spc="-50"/>
              <a:t> </a:t>
            </a:r>
            <a:r>
              <a:rPr spc="-35"/>
              <a:t>are</a:t>
            </a:r>
            <a:r>
              <a:rPr spc="-25"/>
              <a:t> </a:t>
            </a:r>
            <a:r>
              <a:rPr spc="0"/>
              <a:t>enabled</a:t>
            </a:r>
            <a:r>
              <a:rPr spc="-30"/>
              <a:t> </a:t>
            </a:r>
            <a:r>
              <a:rPr spc="0"/>
              <a:t>to</a:t>
            </a:r>
            <a:r>
              <a:rPr spc="-55"/>
              <a:t> </a:t>
            </a:r>
            <a:r>
              <a:rPr spc="0"/>
              <a:t>manage</a:t>
            </a:r>
            <a:r>
              <a:rPr spc="-20"/>
              <a:t> </a:t>
            </a:r>
            <a:r>
              <a:rPr spc="0"/>
              <a:t>and</a:t>
            </a:r>
            <a:r>
              <a:rPr spc="-25"/>
              <a:t> </a:t>
            </a:r>
            <a:r>
              <a:rPr spc="-10"/>
              <a:t>consume 	</a:t>
            </a:r>
            <a:r>
              <a:rPr spc="0"/>
              <a:t>multimedia</a:t>
            </a:r>
            <a:r>
              <a:rPr spc="-25"/>
              <a:t> </a:t>
            </a:r>
            <a:r>
              <a:rPr spc="0"/>
              <a:t>content</a:t>
            </a:r>
            <a:r>
              <a:rPr spc="-25"/>
              <a:t> </a:t>
            </a:r>
            <a:r>
              <a:rPr spc="0"/>
              <a:t>on</a:t>
            </a:r>
            <a:r>
              <a:rPr spc="30"/>
              <a:t> </a:t>
            </a:r>
            <a:r>
              <a:rPr spc="-35"/>
              <a:t>all</a:t>
            </a:r>
            <a:r>
              <a:rPr spc="10"/>
              <a:t> </a:t>
            </a:r>
            <a:r>
              <a:rPr spc="-10"/>
              <a:t>devices</a:t>
            </a:r>
            <a:r>
              <a:rPr spc="30"/>
              <a:t> </a:t>
            </a:r>
            <a:r>
              <a:rPr spc="-75"/>
              <a:t>(PC,</a:t>
            </a:r>
            <a:r>
              <a:rPr spc="5"/>
              <a:t> </a:t>
            </a:r>
            <a:r>
              <a:rPr spc="-150"/>
              <a:t>TV,</a:t>
            </a:r>
            <a:r>
              <a:rPr spc="25"/>
              <a:t> </a:t>
            </a:r>
            <a:r>
              <a:rPr spc="-10"/>
              <a:t>smart 	phone,</a:t>
            </a:r>
            <a:r>
              <a:rPr spc="-70"/>
              <a:t> </a:t>
            </a:r>
            <a:r>
              <a:rPr spc="0"/>
              <a:t>tablet</a:t>
            </a:r>
            <a:r>
              <a:rPr spc="-100"/>
              <a:t> </a:t>
            </a:r>
            <a:r>
              <a:rPr spc="-20"/>
              <a:t>...)</a:t>
            </a:r>
          </a:p>
          <a:p>
            <a:pPr marL="240029" marR="435609" indent="-227329" algn="just">
              <a:lnSpc>
                <a:spcPts val="13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7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-25"/>
              <a:t> </a:t>
            </a:r>
            <a:r>
              <a:rPr spc="-10"/>
              <a:t>have</a:t>
            </a:r>
            <a:r>
              <a:rPr spc="5"/>
              <a:t> </a:t>
            </a:r>
            <a:r>
              <a:rPr spc="-25"/>
              <a:t>also</a:t>
            </a:r>
            <a:r>
              <a:rPr spc="-20"/>
              <a:t> </a:t>
            </a:r>
            <a:r>
              <a:rPr spc="0"/>
              <a:t>implemented</a:t>
            </a:r>
            <a:r>
              <a:rPr spc="-10"/>
              <a:t> Verimatrix</a:t>
            </a:r>
            <a:r>
              <a:rPr spc="-45"/>
              <a:t> </a:t>
            </a:r>
            <a:r>
              <a:rPr spc="-10"/>
              <a:t>Digital 	</a:t>
            </a:r>
            <a:r>
              <a:rPr spc="10"/>
              <a:t>Rights</a:t>
            </a:r>
            <a:r>
              <a:rPr spc="-25"/>
              <a:t> </a:t>
            </a:r>
            <a:r>
              <a:rPr spc="10"/>
              <a:t>Management</a:t>
            </a:r>
            <a:r>
              <a:rPr spc="-10"/>
              <a:t> </a:t>
            </a:r>
            <a:r>
              <a:rPr spc="0"/>
              <a:t>solution</a:t>
            </a:r>
            <a:r>
              <a:rPr spc="-20"/>
              <a:t> </a:t>
            </a:r>
            <a:r>
              <a:rPr spc="0"/>
              <a:t>to</a:t>
            </a:r>
            <a:r>
              <a:rPr spc="-25"/>
              <a:t> </a:t>
            </a:r>
            <a:r>
              <a:rPr spc="10"/>
              <a:t>protect</a:t>
            </a:r>
            <a:r>
              <a:rPr spc="-45"/>
              <a:t> </a:t>
            </a:r>
            <a:r>
              <a:rPr spc="-10"/>
              <a:t>video 	</a:t>
            </a:r>
            <a:r>
              <a:rPr spc="0"/>
              <a:t>content</a:t>
            </a:r>
            <a:r>
              <a:rPr spc="10"/>
              <a:t> </a:t>
            </a:r>
            <a:r>
              <a:rPr spc="0"/>
              <a:t>from</a:t>
            </a:r>
            <a:r>
              <a:rPr spc="15"/>
              <a:t> </a:t>
            </a:r>
            <a:r>
              <a:rPr spc="-10"/>
              <a:t>piracy</a:t>
            </a:r>
          </a:p>
          <a:p>
            <a:pPr marL="241300" marR="94614" indent="-228600">
              <a:lnSpc>
                <a:spcPct val="800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8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-15"/>
              <a:t> </a:t>
            </a:r>
            <a:r>
              <a:rPr spc="-10"/>
              <a:t>have</a:t>
            </a:r>
            <a:r>
              <a:rPr spc="10"/>
              <a:t> </a:t>
            </a:r>
            <a:r>
              <a:rPr spc="0"/>
              <a:t>developed</a:t>
            </a:r>
            <a:r>
              <a:rPr spc="5"/>
              <a:t> </a:t>
            </a:r>
            <a:r>
              <a:rPr spc="0"/>
              <a:t>and</a:t>
            </a:r>
            <a:r>
              <a:rPr spc="-15"/>
              <a:t> </a:t>
            </a:r>
            <a:r>
              <a:rPr spc="0"/>
              <a:t>implemented</a:t>
            </a:r>
            <a:r>
              <a:rPr spc="-30"/>
              <a:t> </a:t>
            </a:r>
            <a:r>
              <a:rPr spc="-25"/>
              <a:t>a</a:t>
            </a:r>
            <a:r>
              <a:rPr spc="-5"/>
              <a:t> </a:t>
            </a:r>
            <a:r>
              <a:rPr spc="-10"/>
              <a:t>widget </a:t>
            </a:r>
            <a:r>
              <a:rPr spc="0"/>
              <a:t>applications</a:t>
            </a:r>
            <a:r>
              <a:rPr spc="-85"/>
              <a:t> </a:t>
            </a:r>
            <a:r>
              <a:rPr spc="-10"/>
              <a:t>for</a:t>
            </a:r>
            <a:r>
              <a:rPr spc="-85"/>
              <a:t> </a:t>
            </a:r>
            <a:r>
              <a:rPr spc="-50"/>
              <a:t>Set-</a:t>
            </a:r>
            <a:r>
              <a:rPr spc="0"/>
              <a:t>top-Box</a:t>
            </a:r>
            <a:r>
              <a:rPr spc="-110"/>
              <a:t> </a:t>
            </a:r>
            <a:r>
              <a:rPr spc="-10"/>
              <a:t>devices</a:t>
            </a:r>
            <a:r>
              <a:rPr spc="-75"/>
              <a:t> </a:t>
            </a:r>
            <a:r>
              <a:rPr spc="-110"/>
              <a:t>-</a:t>
            </a:r>
            <a:r>
              <a:rPr spc="-70"/>
              <a:t> </a:t>
            </a:r>
            <a:r>
              <a:rPr spc="-10"/>
              <a:t>Facebook, YouTube,</a:t>
            </a:r>
            <a:r>
              <a:rPr spc="-90"/>
              <a:t> </a:t>
            </a:r>
            <a:r>
              <a:rPr spc="-35"/>
              <a:t>Twitter,</a:t>
            </a:r>
            <a:r>
              <a:rPr spc="-85"/>
              <a:t> </a:t>
            </a:r>
            <a:r>
              <a:rPr spc="0"/>
              <a:t>weather</a:t>
            </a:r>
            <a:r>
              <a:rPr spc="-110"/>
              <a:t> </a:t>
            </a:r>
            <a:r>
              <a:rPr spc="-30"/>
              <a:t>forecast,</a:t>
            </a:r>
            <a:r>
              <a:rPr spc="-85"/>
              <a:t> </a:t>
            </a:r>
            <a:r>
              <a:rPr spc="-10"/>
              <a:t>online </a:t>
            </a:r>
            <a:r>
              <a:rPr spc="0"/>
              <a:t>shopping,</a:t>
            </a:r>
            <a:r>
              <a:rPr spc="-30"/>
              <a:t> </a:t>
            </a:r>
            <a:r>
              <a:rPr spc="-10"/>
              <a:t>sports</a:t>
            </a:r>
            <a:r>
              <a:rPr spc="-80"/>
              <a:t> </a:t>
            </a:r>
            <a:r>
              <a:rPr spc="0"/>
              <a:t>betting,</a:t>
            </a:r>
            <a:r>
              <a:rPr spc="-70"/>
              <a:t> </a:t>
            </a:r>
            <a:r>
              <a:rPr spc="0"/>
              <a:t>news</a:t>
            </a:r>
            <a:r>
              <a:rPr spc="-60"/>
              <a:t> </a:t>
            </a:r>
            <a:r>
              <a:rPr spc="-110"/>
              <a:t>-</a:t>
            </a:r>
            <a:r>
              <a:rPr spc="-55"/>
              <a:t> </a:t>
            </a:r>
            <a:r>
              <a:rPr spc="0"/>
              <a:t>which</a:t>
            </a:r>
            <a:r>
              <a:rPr spc="-60"/>
              <a:t> </a:t>
            </a:r>
            <a:r>
              <a:rPr spc="0"/>
              <a:t>turn</a:t>
            </a:r>
            <a:r>
              <a:rPr spc="-90"/>
              <a:t> </a:t>
            </a:r>
            <a:r>
              <a:rPr spc="-10"/>
              <a:t>every </a:t>
            </a:r>
            <a:r>
              <a:rPr spc="-35"/>
              <a:t>TV</a:t>
            </a:r>
            <a:r>
              <a:rPr spc="-125"/>
              <a:t> </a:t>
            </a:r>
            <a:r>
              <a:rPr spc="0"/>
              <a:t>into</a:t>
            </a:r>
            <a:r>
              <a:rPr spc="-110"/>
              <a:t> </a:t>
            </a:r>
            <a:r>
              <a:rPr spc="-25"/>
              <a:t>a</a:t>
            </a:r>
            <a:r>
              <a:rPr spc="-125"/>
              <a:t> </a:t>
            </a:r>
            <a:r>
              <a:rPr spc="0"/>
              <a:t>Smart</a:t>
            </a:r>
            <a:r>
              <a:rPr spc="-114"/>
              <a:t> </a:t>
            </a:r>
            <a:r>
              <a:rPr spc="-25"/>
              <a:t>TV</a:t>
            </a:r>
          </a:p>
          <a:p>
            <a:pPr marL="241300" marR="5080" indent="-228600">
              <a:lnSpc>
                <a:spcPts val="13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8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We</a:t>
            </a:r>
            <a:r>
              <a:rPr spc="-80"/>
              <a:t> </a:t>
            </a:r>
            <a:r>
              <a:rPr spc="-10"/>
              <a:t>have</a:t>
            </a:r>
            <a:r>
              <a:rPr spc="-55"/>
              <a:t> </a:t>
            </a:r>
            <a:r>
              <a:rPr spc="-25"/>
              <a:t>a</a:t>
            </a:r>
            <a:r>
              <a:rPr spc="-70"/>
              <a:t> </a:t>
            </a:r>
            <a:r>
              <a:rPr spc="0"/>
              <a:t>long-term</a:t>
            </a:r>
            <a:r>
              <a:rPr spc="-90"/>
              <a:t> </a:t>
            </a:r>
            <a:r>
              <a:rPr spc="-10"/>
              <a:t>SLA</a:t>
            </a:r>
            <a:r>
              <a:rPr spc="-80"/>
              <a:t> </a:t>
            </a:r>
            <a:r>
              <a:rPr spc="0"/>
              <a:t>to</a:t>
            </a:r>
            <a:r>
              <a:rPr spc="-90"/>
              <a:t> </a:t>
            </a:r>
            <a:r>
              <a:rPr spc="0"/>
              <a:t>support</a:t>
            </a:r>
            <a:r>
              <a:rPr spc="-75"/>
              <a:t> </a:t>
            </a:r>
            <a:r>
              <a:rPr spc="0"/>
              <a:t>and</a:t>
            </a:r>
            <a:r>
              <a:rPr spc="-80"/>
              <a:t> </a:t>
            </a:r>
            <a:r>
              <a:rPr spc="-10"/>
              <a:t>maintain </a:t>
            </a:r>
            <a:r>
              <a:rPr spc="0"/>
              <a:t>the</a:t>
            </a:r>
            <a:r>
              <a:rPr spc="-60"/>
              <a:t> </a:t>
            </a:r>
            <a:r>
              <a:rPr spc="-10"/>
              <a:t>system</a:t>
            </a:r>
          </a:p>
        </p:txBody>
      </p:sp>
      <p:sp>
        <p:nvSpPr>
          <p:cNvPr id="823" name="object 10"/>
          <p:cNvSpPr txBox="1"/>
          <p:nvPr/>
        </p:nvSpPr>
        <p:spPr>
          <a:xfrm>
            <a:off x="2221357" y="5477967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27329">
              <a:spcBef>
                <a:spcPts val="600"/>
              </a:spcBef>
              <a:defRPr b="1" spc="-65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Watch</a:t>
            </a:r>
            <a:r>
              <a:rPr spc="-114">
                <a:hlinkClick r:id="rId5" invalidUrl="" action="" tgtFrame="" tooltip="" history="1" highlightClick="0" endSnd="0"/>
              </a:rPr>
              <a:t> </a:t>
            </a:r>
            <a:r>
              <a:rPr spc="-70">
                <a:hlinkClick r:id="rId5" invalidUrl="" action="" tgtFrame="" tooltip="" history="1" highlightClick="0" endSnd="0"/>
              </a:rPr>
              <a:t>the</a:t>
            </a:r>
            <a:r>
              <a:rPr spc="-110"/>
              <a:t> </a:t>
            </a:r>
            <a:r>
              <a:rPr spc="-95">
                <a:hlinkClick r:id="rId5" invalidUrl="" action="" tgtFrame="" tooltip="" history="1" highlightClick="0" endSnd="0"/>
              </a:rPr>
              <a:t>case</a:t>
            </a:r>
            <a:r>
              <a:rPr spc="-110">
                <a:hlinkClick r:id="rId5" invalidUrl="" action="" tgtFrame="" tooltip="" history="1" highlightClick="0" endSnd="0"/>
              </a:rPr>
              <a:t> </a:t>
            </a:r>
            <a:r>
              <a:rPr spc="-20">
                <a:hlinkClick r:id="rId5" invalidUrl="" action="" tgtFrame="" tooltip="" history="1" highlightClick="0" endSnd="0"/>
              </a:rPr>
              <a:t>study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828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82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29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30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31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CABLE</a:t>
            </a:r>
            <a:r>
              <a:rPr spc="-200"/>
              <a:t> &amp; </a:t>
            </a:r>
            <a:r>
              <a:rPr spc="-100"/>
              <a:t>WIRELESS</a:t>
            </a:r>
            <a:r>
              <a:rPr spc="-200"/>
              <a:t> </a:t>
            </a:r>
            <a:r>
              <a:t>SEYCHELLES</a:t>
            </a:r>
            <a:r>
              <a:rPr spc="-200"/>
              <a:t> &amp; </a:t>
            </a:r>
            <a:r>
              <a:t>TELECOM</a:t>
            </a:r>
            <a:r>
              <a:rPr spc="-200"/>
              <a:t> </a:t>
            </a:r>
            <a:r>
              <a:rPr spc="-100"/>
              <a:t>NAMIBIA</a:t>
            </a:r>
          </a:p>
        </p:txBody>
      </p:sp>
      <p:sp>
        <p:nvSpPr>
          <p:cNvPr id="832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833" name="object 8"/>
          <p:cNvSpPr txBox="1"/>
          <p:nvPr/>
        </p:nvSpPr>
        <p:spPr>
          <a:xfrm>
            <a:off x="511859" y="1129283"/>
            <a:ext cx="926147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2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150"/>
              <a:t> </a:t>
            </a:r>
            <a:r>
              <a:rPr spc="-95"/>
              <a:t>of</a:t>
            </a:r>
            <a:r>
              <a:rPr spc="-135"/>
              <a:t> </a:t>
            </a:r>
            <a:r>
              <a:rPr spc="-110"/>
              <a:t>satellite</a:t>
            </a:r>
            <a:r>
              <a:rPr spc="-145"/>
              <a:t> </a:t>
            </a:r>
            <a:r>
              <a:rPr spc="-75"/>
              <a:t>communication</a:t>
            </a:r>
            <a:r>
              <a:rPr spc="-150"/>
              <a:t> </a:t>
            </a:r>
            <a:r>
              <a:rPr spc="-30"/>
              <a:t>system</a:t>
            </a:r>
          </a:p>
        </p:txBody>
      </p:sp>
      <p:sp>
        <p:nvSpPr>
          <p:cNvPr id="834" name="object 9"/>
          <p:cNvSpPr txBox="1"/>
          <p:nvPr/>
        </p:nvSpPr>
        <p:spPr>
          <a:xfrm>
            <a:off x="6905369" y="2167763"/>
            <a:ext cx="4872356" cy="2349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247015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Satellite</a:t>
            </a:r>
            <a:r>
              <a:rPr spc="-85"/>
              <a:t> </a:t>
            </a:r>
            <a:r>
              <a:rPr spc="-10"/>
              <a:t>system</a:t>
            </a:r>
            <a:r>
              <a:rPr spc="-60"/>
              <a:t> </a:t>
            </a:r>
            <a:r>
              <a:rPr spc="-40"/>
              <a:t>is</a:t>
            </a:r>
            <a:r>
              <a:rPr spc="-45"/>
              <a:t> </a:t>
            </a:r>
            <a:r>
              <a:rPr spc="0"/>
              <a:t>in</a:t>
            </a:r>
            <a:r>
              <a:rPr spc="-65"/>
              <a:t> </a:t>
            </a:r>
            <a:r>
              <a:rPr spc="0"/>
              <a:t>function</a:t>
            </a:r>
            <a:r>
              <a:rPr spc="-85"/>
              <a:t> </a:t>
            </a:r>
            <a:r>
              <a:rPr spc="0"/>
              <a:t>of</a:t>
            </a:r>
            <a:r>
              <a:rPr spc="-45"/>
              <a:t> </a:t>
            </a:r>
            <a:r>
              <a:rPr spc="-25"/>
              <a:t>IPTV</a:t>
            </a:r>
            <a:r>
              <a:rPr spc="-75"/>
              <a:t> </a:t>
            </a:r>
            <a:r>
              <a:rPr spc="0"/>
              <a:t>platform</a:t>
            </a:r>
            <a:r>
              <a:rPr spc="-70"/>
              <a:t> </a:t>
            </a:r>
            <a:r>
              <a:rPr spc="-25"/>
              <a:t>for </a:t>
            </a:r>
            <a:r>
              <a:rPr spc="0"/>
              <a:t>Cable</a:t>
            </a:r>
            <a:r>
              <a:rPr spc="-90"/>
              <a:t> &amp;</a:t>
            </a:r>
            <a:r>
              <a:rPr spc="-104"/>
              <a:t> </a:t>
            </a:r>
            <a:r>
              <a:rPr spc="-10"/>
              <a:t>Wireless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Terrestrial</a:t>
            </a:r>
            <a:r>
              <a:rPr spc="-100"/>
              <a:t> </a:t>
            </a:r>
            <a:r>
              <a:rPr spc="-10"/>
              <a:t>satellite</a:t>
            </a:r>
            <a:r>
              <a:rPr spc="-100"/>
              <a:t> </a:t>
            </a:r>
            <a:r>
              <a:rPr spc="-10"/>
              <a:t>stations</a:t>
            </a:r>
            <a:r>
              <a:rPr spc="-94"/>
              <a:t> </a:t>
            </a:r>
            <a:r>
              <a:rPr spc="-10"/>
              <a:t>for</a:t>
            </a:r>
            <a:r>
              <a:rPr spc="-80"/>
              <a:t> </a:t>
            </a:r>
            <a:r>
              <a:rPr spc="0"/>
              <a:t>Telekom</a:t>
            </a:r>
            <a:r>
              <a:rPr spc="-80"/>
              <a:t> </a:t>
            </a:r>
            <a:r>
              <a:rPr spc="-10"/>
              <a:t>Namibia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Design,</a:t>
            </a:r>
            <a:r>
              <a:rPr spc="-85"/>
              <a:t> </a:t>
            </a:r>
            <a:r>
              <a:rPr spc="0"/>
              <a:t>construction,</a:t>
            </a:r>
            <a:r>
              <a:rPr spc="-130"/>
              <a:t> </a:t>
            </a:r>
            <a:r>
              <a:rPr spc="-25"/>
              <a:t>delivery</a:t>
            </a:r>
            <a:r>
              <a:rPr spc="-94"/>
              <a:t> </a:t>
            </a:r>
            <a:r>
              <a:rPr spc="0"/>
              <a:t>of</a:t>
            </a:r>
            <a:r>
              <a:rPr spc="-90"/>
              <a:t> </a:t>
            </a:r>
            <a:r>
              <a:t>equipment, </a:t>
            </a:r>
            <a:r>
              <a:rPr spc="0"/>
              <a:t>integration</a:t>
            </a:r>
            <a:r>
              <a:rPr spc="-35"/>
              <a:t> </a:t>
            </a:r>
            <a:r>
              <a:rPr spc="0"/>
              <a:t>and</a:t>
            </a:r>
            <a:r>
              <a:rPr spc="5"/>
              <a:t> </a:t>
            </a:r>
            <a:r>
              <a:rPr spc="0"/>
              <a:t>maintenance</a:t>
            </a:r>
            <a:r>
              <a:rPr spc="-25"/>
              <a:t> </a:t>
            </a:r>
            <a:r>
              <a:rPr spc="0"/>
              <a:t>of</a:t>
            </a:r>
            <a:r>
              <a:rPr spc="20"/>
              <a:t> </a:t>
            </a:r>
            <a:r>
              <a:rPr spc="0"/>
              <a:t>the</a:t>
            </a:r>
            <a:r>
              <a:t> satellite</a:t>
            </a:r>
            <a:r>
              <a:rPr spc="-25"/>
              <a:t> </a:t>
            </a:r>
            <a:r>
              <a:t>system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Receiving</a:t>
            </a:r>
            <a:r>
              <a:rPr spc="-70"/>
              <a:t> </a:t>
            </a:r>
            <a:r>
              <a:t>station</a:t>
            </a:r>
            <a:r>
              <a:rPr spc="-85"/>
              <a:t> </a:t>
            </a:r>
            <a:r>
              <a:rPr spc="-10"/>
              <a:t>for</a:t>
            </a:r>
            <a:r>
              <a:rPr spc="-75"/>
              <a:t> </a:t>
            </a:r>
            <a:r>
              <a:t>cable</a:t>
            </a:r>
            <a:r>
              <a:rPr spc="-50"/>
              <a:t> </a:t>
            </a:r>
            <a:r>
              <a:t>and</a:t>
            </a:r>
            <a:r>
              <a:rPr spc="-70"/>
              <a:t> </a:t>
            </a:r>
            <a:r>
              <a:rPr spc="-25"/>
              <a:t>IPTV</a:t>
            </a:r>
            <a:r>
              <a:rPr spc="-70"/>
              <a:t> </a:t>
            </a:r>
            <a:r>
              <a:rPr spc="-10"/>
              <a:t>headend</a:t>
            </a:r>
          </a:p>
          <a:p>
            <a:pPr marL="241300" marR="103504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3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VSAT</a:t>
            </a:r>
            <a:r>
              <a:rPr spc="-100"/>
              <a:t> </a:t>
            </a:r>
            <a:r>
              <a:rPr spc="-60"/>
              <a:t>(Very</a:t>
            </a:r>
            <a:r>
              <a:rPr spc="-80"/>
              <a:t> </a:t>
            </a:r>
            <a:r>
              <a:rPr spc="-10"/>
              <a:t>Small</a:t>
            </a:r>
            <a:r>
              <a:rPr spc="-75"/>
              <a:t> </a:t>
            </a:r>
            <a:r>
              <a:rPr spc="0"/>
              <a:t>Aperture</a:t>
            </a:r>
            <a:r>
              <a:rPr spc="-104"/>
              <a:t> </a:t>
            </a:r>
            <a:r>
              <a:rPr spc="-25"/>
              <a:t>Terminal)</a:t>
            </a:r>
            <a:r>
              <a:rPr spc="-65"/>
              <a:t> </a:t>
            </a:r>
            <a:r>
              <a:rPr spc="0"/>
              <a:t>networks</a:t>
            </a:r>
            <a:r>
              <a:rPr spc="-100"/>
              <a:t> </a:t>
            </a:r>
            <a:r>
              <a:rPr spc="-25"/>
              <a:t>and </a:t>
            </a:r>
            <a:r>
              <a:rPr spc="-10"/>
              <a:t>stations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Earth</a:t>
            </a:r>
            <a:r>
              <a:rPr spc="-94"/>
              <a:t> </a:t>
            </a:r>
            <a:r>
              <a:rPr spc="-10"/>
              <a:t>satellite</a:t>
            </a:r>
            <a:r>
              <a:rPr spc="-104"/>
              <a:t> </a:t>
            </a:r>
            <a:r>
              <a:rPr spc="-10"/>
              <a:t>stations</a:t>
            </a:r>
          </a:p>
        </p:txBody>
      </p:sp>
      <p:sp>
        <p:nvSpPr>
          <p:cNvPr id="835" name="object 10"/>
          <p:cNvSpPr txBox="1"/>
          <p:nvPr/>
        </p:nvSpPr>
        <p:spPr>
          <a:xfrm>
            <a:off x="1963291" y="5479160"/>
            <a:ext cx="260286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65100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60"/>
              <a:t> </a:t>
            </a:r>
            <a:r>
              <a:rPr>
                <a:hlinkClick r:id="rId5" invalidUrl="" action="" tgtFrame="" tooltip="" history="1" highlightClick="0" endSnd="0"/>
              </a:rPr>
              <a:t>infrastructure</a:t>
            </a:r>
            <a:r>
              <a:rPr spc="-75"/>
              <a:t> </a:t>
            </a:r>
            <a:r>
              <a:rPr spc="-10">
                <a:hlinkClick r:id="rId5" invalidUrl="" action="" tgtFrame="" tooltip="" history="1" highlightClick="0" endSnd="0"/>
              </a:rPr>
              <a:t>services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object 2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154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15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5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55" name="object 5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173354">
              <a:defRPr sz="3400">
                <a:solidFill>
                  <a:srgbClr val="FFFFFF"/>
                </a:solidFill>
              </a:defRPr>
            </a:pPr>
            <a:r>
              <a:t>Integrated</a:t>
            </a:r>
            <a:r>
              <a:rPr spc="-400"/>
              <a:t> </a:t>
            </a:r>
            <a:r>
              <a:t>management</a:t>
            </a:r>
            <a:r>
              <a:rPr spc="-400"/>
              <a:t> </a:t>
            </a:r>
            <a:r>
              <a:rPr spc="-100"/>
              <a:t>system</a:t>
            </a:r>
          </a:p>
        </p:txBody>
      </p:sp>
      <p:sp>
        <p:nvSpPr>
          <p:cNvPr id="156" name="object 6"/>
          <p:cNvSpPr txBox="1"/>
          <p:nvPr/>
        </p:nvSpPr>
        <p:spPr>
          <a:xfrm>
            <a:off x="595984" y="1130173"/>
            <a:ext cx="10403207" cy="26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14" sz="17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By</a:t>
            </a:r>
            <a:r>
              <a:rPr spc="-150"/>
              <a:t> </a:t>
            </a:r>
            <a:r>
              <a:rPr spc="-110"/>
              <a:t>applying</a:t>
            </a:r>
            <a:r>
              <a:rPr spc="-150"/>
              <a:t> </a:t>
            </a:r>
            <a:r>
              <a:rPr spc="-130"/>
              <a:t>international</a:t>
            </a:r>
            <a:r>
              <a:rPr spc="-150"/>
              <a:t> </a:t>
            </a:r>
            <a:r>
              <a:rPr spc="-139"/>
              <a:t>business</a:t>
            </a:r>
            <a:r>
              <a:rPr spc="-165"/>
              <a:t> </a:t>
            </a:r>
            <a:r>
              <a:rPr spc="-135"/>
              <a:t>standards</a:t>
            </a:r>
            <a:r>
              <a:rPr spc="-160"/>
              <a:t> </a:t>
            </a:r>
            <a:r>
              <a:rPr spc="-95"/>
              <a:t>in</a:t>
            </a:r>
            <a:r>
              <a:rPr spc="-150"/>
              <a:t> </a:t>
            </a:r>
            <a:r>
              <a:rPr spc="-125"/>
              <a:t>our</a:t>
            </a:r>
            <a:r>
              <a:rPr spc="-145"/>
              <a:t> </a:t>
            </a:r>
            <a:r>
              <a:rPr spc="-160"/>
              <a:t>everyday</a:t>
            </a:r>
            <a:r>
              <a:rPr spc="-170"/>
              <a:t> </a:t>
            </a:r>
            <a:r>
              <a:rPr spc="-145"/>
              <a:t>operations,</a:t>
            </a:r>
            <a:r>
              <a:rPr spc="-150"/>
              <a:t> we</a:t>
            </a:r>
            <a:r>
              <a:rPr spc="-139"/>
              <a:t> </a:t>
            </a:r>
            <a:r>
              <a:rPr spc="-120"/>
              <a:t>win</a:t>
            </a:r>
            <a:r>
              <a:rPr spc="-175"/>
              <a:t> </a:t>
            </a:r>
            <a:r>
              <a:rPr spc="-125"/>
              <a:t>our</a:t>
            </a:r>
            <a:r>
              <a:rPr spc="-139"/>
              <a:t> </a:t>
            </a:r>
            <a:r>
              <a:rPr spc="-170"/>
              <a:t>users’</a:t>
            </a:r>
            <a:r>
              <a:rPr spc="-160"/>
              <a:t> </a:t>
            </a:r>
            <a:r>
              <a:rPr spc="-65"/>
              <a:t>hearts.</a:t>
            </a:r>
          </a:p>
        </p:txBody>
      </p:sp>
      <p:sp>
        <p:nvSpPr>
          <p:cNvPr id="157" name="object 7"/>
          <p:cNvSpPr txBox="1"/>
          <p:nvPr/>
        </p:nvSpPr>
        <p:spPr>
          <a:xfrm>
            <a:off x="9677781" y="2647518"/>
            <a:ext cx="1838326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Information</a:t>
            </a:r>
            <a:r>
              <a:rPr spc="-120"/>
              <a:t> </a:t>
            </a:r>
            <a:r>
              <a:rPr spc="-10"/>
              <a:t>security</a:t>
            </a:r>
          </a:p>
          <a:p>
            <a:pPr algn="ctr"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and</a:t>
            </a:r>
            <a:r>
              <a:rPr spc="-10"/>
              <a:t> safety</a:t>
            </a:r>
          </a:p>
        </p:txBody>
      </p:sp>
      <p:sp>
        <p:nvSpPr>
          <p:cNvPr id="158" name="object 8"/>
          <p:cNvSpPr txBox="1"/>
          <p:nvPr/>
        </p:nvSpPr>
        <p:spPr>
          <a:xfrm>
            <a:off x="3030472" y="2647518"/>
            <a:ext cx="1355726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00"/>
              </a:spcBef>
              <a:defRPr spc="-10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Environmental</a:t>
            </a:r>
          </a:p>
          <a:p>
            <a:pPr algn="ctr">
              <a:defRPr spc="-10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Protection</a:t>
            </a:r>
          </a:p>
        </p:txBody>
      </p:sp>
      <p:sp>
        <p:nvSpPr>
          <p:cNvPr id="159" name="object 9"/>
          <p:cNvSpPr txBox="1"/>
          <p:nvPr/>
        </p:nvSpPr>
        <p:spPr>
          <a:xfrm>
            <a:off x="829766" y="2647518"/>
            <a:ext cx="1265557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810" algn="ctr">
              <a:spcBef>
                <a:spcPts val="100"/>
              </a:spcBef>
              <a:defRPr spc="-10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Quality</a:t>
            </a:r>
          </a:p>
          <a:p>
            <a:pPr algn="ctr">
              <a:defRPr spc="-10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management</a:t>
            </a:r>
          </a:p>
        </p:txBody>
      </p:sp>
      <p:sp>
        <p:nvSpPr>
          <p:cNvPr id="160" name="object 10"/>
          <p:cNvSpPr txBox="1"/>
          <p:nvPr/>
        </p:nvSpPr>
        <p:spPr>
          <a:xfrm>
            <a:off x="7548118" y="2644520"/>
            <a:ext cx="161290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00"/>
              </a:spcBef>
              <a:defRPr spc="-35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Safety</a:t>
            </a:r>
            <a:r>
              <a:rPr spc="-70"/>
              <a:t> </a:t>
            </a:r>
            <a:r>
              <a:rPr spc="0"/>
              <a:t>and</a:t>
            </a:r>
            <a:r>
              <a:rPr spc="-55"/>
              <a:t> </a:t>
            </a:r>
            <a:r>
              <a:rPr spc="-10"/>
              <a:t>Health</a:t>
            </a:r>
          </a:p>
          <a:p>
            <a:pPr indent="1905" algn="ctr"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at</a:t>
            </a:r>
            <a:r>
              <a:rPr spc="-145"/>
              <a:t> </a:t>
            </a:r>
            <a:r>
              <a:rPr spc="-20"/>
              <a:t>Work</a:t>
            </a:r>
          </a:p>
        </p:txBody>
      </p:sp>
      <p:sp>
        <p:nvSpPr>
          <p:cNvPr id="161" name="object 11"/>
          <p:cNvSpPr txBox="1"/>
          <p:nvPr/>
        </p:nvSpPr>
        <p:spPr>
          <a:xfrm>
            <a:off x="9896602" y="3998085"/>
            <a:ext cx="140970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Anti-</a:t>
            </a:r>
            <a:r>
              <a:rPr spc="-10"/>
              <a:t>corruption</a:t>
            </a:r>
          </a:p>
          <a:p>
            <a:pPr indent="83819">
              <a:defRPr spc="-10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management</a:t>
            </a:r>
          </a:p>
        </p:txBody>
      </p:sp>
      <p:sp>
        <p:nvSpPr>
          <p:cNvPr id="162" name="object 12"/>
          <p:cNvSpPr txBox="1"/>
          <p:nvPr/>
        </p:nvSpPr>
        <p:spPr>
          <a:xfrm>
            <a:off x="2826766" y="3998085"/>
            <a:ext cx="1772286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Business</a:t>
            </a:r>
            <a:r>
              <a:rPr spc="-94"/>
              <a:t> </a:t>
            </a:r>
            <a:r>
              <a:rPr spc="-10"/>
              <a:t>continuity</a:t>
            </a:r>
          </a:p>
          <a:p>
            <a:pPr algn="ctr">
              <a:defRPr spc="-10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management</a:t>
            </a:r>
          </a:p>
        </p:txBody>
      </p:sp>
      <p:sp>
        <p:nvSpPr>
          <p:cNvPr id="163" name="object 13"/>
          <p:cNvSpPr txBox="1"/>
          <p:nvPr/>
        </p:nvSpPr>
        <p:spPr>
          <a:xfrm>
            <a:off x="795934" y="4007484"/>
            <a:ext cx="1265556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222884">
              <a:spcBef>
                <a:spcPts val="100"/>
              </a:spcBef>
              <a:defRPr spc="-125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IT </a:t>
            </a:r>
            <a:r>
              <a:rPr spc="-10"/>
              <a:t>service management</a:t>
            </a:r>
          </a:p>
        </p:txBody>
      </p:sp>
      <p:sp>
        <p:nvSpPr>
          <p:cNvPr id="164" name="object 14"/>
          <p:cNvSpPr txBox="1"/>
          <p:nvPr/>
        </p:nvSpPr>
        <p:spPr>
          <a:xfrm>
            <a:off x="7511542" y="3994658"/>
            <a:ext cx="1560831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147954" marR="5080" indent="-135889">
              <a:spcBef>
                <a:spcPts val="1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Energy</a:t>
            </a:r>
            <a:r>
              <a:rPr spc="-55"/>
              <a:t> </a:t>
            </a:r>
            <a:r>
              <a:rPr spc="-10"/>
              <a:t>efficiency management</a:t>
            </a:r>
          </a:p>
        </p:txBody>
      </p:sp>
      <p:sp>
        <p:nvSpPr>
          <p:cNvPr id="165" name="object 15"/>
          <p:cNvSpPr txBox="1"/>
          <p:nvPr/>
        </p:nvSpPr>
        <p:spPr>
          <a:xfrm>
            <a:off x="4950714" y="5728106"/>
            <a:ext cx="2290446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Quality</a:t>
            </a:r>
            <a:r>
              <a:rPr spc="-69"/>
              <a:t> </a:t>
            </a:r>
            <a:r>
              <a:t>means</a:t>
            </a:r>
            <a:r>
              <a:rPr spc="-85"/>
              <a:t> </a:t>
            </a:r>
            <a:r>
              <a:rPr spc="-20"/>
              <a:t>trust</a:t>
            </a:r>
          </a:p>
        </p:txBody>
      </p:sp>
      <p:grpSp>
        <p:nvGrpSpPr>
          <p:cNvPr id="176" name="object 16"/>
          <p:cNvGrpSpPr/>
          <p:nvPr/>
        </p:nvGrpSpPr>
        <p:grpSpPr>
          <a:xfrm>
            <a:off x="1235658" y="2130310"/>
            <a:ext cx="9553359" cy="3965576"/>
            <a:chOff x="0" y="0"/>
            <a:chExt cx="9553358" cy="3965575"/>
          </a:xfrm>
        </p:grpSpPr>
        <p:pic>
          <p:nvPicPr>
            <p:cNvPr id="166" name="object 17" descr="object 17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298878" y="0"/>
              <a:ext cx="387465" cy="3874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7" name="object 18" descr="object 18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387464" cy="3874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8" name="object 19" descr="object 19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2298878" y="1413002"/>
              <a:ext cx="387465" cy="3874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69" name="object 20" descr="object 20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413002"/>
              <a:ext cx="387464" cy="3874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0" name="object 21" descr="object 21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9165894" y="0"/>
              <a:ext cx="387465" cy="3874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1" name="object 22" descr="object 22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6856272" y="0"/>
              <a:ext cx="387465" cy="3874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2" name="object 23" descr="object 2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9165894" y="1413002"/>
              <a:ext cx="387465" cy="3874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3" name="object 24" descr="object 24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6856272" y="1413002"/>
              <a:ext cx="387465" cy="3874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4" name="object 25" descr="object 25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6049060" y="3578111"/>
              <a:ext cx="60888" cy="3874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75" name="object 26" descr="object 26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3610733" y="3578111"/>
              <a:ext cx="60816" cy="3874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77" name="object 2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7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7" invalidUrl="" action="" tgtFrame="" tooltip="" history="1" highlightClick="0" endSnd="0"/>
              </a:rPr>
              <a:t>ltd.com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840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838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39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41" name="object 5"/>
          <p:cNvSpPr txBox="1"/>
          <p:nvPr/>
        </p:nvSpPr>
        <p:spPr>
          <a:xfrm>
            <a:off x="434745" y="2927044"/>
            <a:ext cx="4932047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0"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Cybersecurity</a:t>
            </a:r>
          </a:p>
        </p:txBody>
      </p:sp>
      <p:sp>
        <p:nvSpPr>
          <p:cNvPr id="842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843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848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84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4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49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50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51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POŠTANSKA</a:t>
            </a:r>
            <a:r>
              <a:rPr spc="-200"/>
              <a:t> </a:t>
            </a:r>
            <a:r>
              <a:rPr spc="-100"/>
              <a:t>ŠTEDIONICA</a:t>
            </a:r>
            <a:r>
              <a:rPr spc="-200"/>
              <a:t> </a:t>
            </a:r>
            <a:r>
              <a:t>BANK,</a:t>
            </a:r>
            <a:r>
              <a:rPr spc="-100"/>
              <a:t> SERBIA</a:t>
            </a:r>
          </a:p>
        </p:txBody>
      </p:sp>
      <p:sp>
        <p:nvSpPr>
          <p:cNvPr id="852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853" name="object 8"/>
          <p:cNvSpPr txBox="1"/>
          <p:nvPr/>
        </p:nvSpPr>
        <p:spPr>
          <a:xfrm>
            <a:off x="511859" y="1129283"/>
            <a:ext cx="3731261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38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IT</a:t>
            </a:r>
            <a:r>
              <a:rPr spc="-140"/>
              <a:t> </a:t>
            </a:r>
            <a:r>
              <a:rPr spc="-114"/>
              <a:t>system</a:t>
            </a:r>
            <a:r>
              <a:rPr spc="-125"/>
              <a:t> </a:t>
            </a:r>
            <a:r>
              <a:rPr spc="-70"/>
              <a:t>protection</a:t>
            </a:r>
          </a:p>
        </p:txBody>
      </p:sp>
      <p:sp>
        <p:nvSpPr>
          <p:cNvPr id="854" name="object 9"/>
          <p:cNvSpPr txBox="1"/>
          <p:nvPr/>
        </p:nvSpPr>
        <p:spPr>
          <a:xfrm>
            <a:off x="6905369" y="2167763"/>
            <a:ext cx="4832351" cy="29330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158750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5"/>
              <a:t> </a:t>
            </a:r>
            <a:r>
              <a:t>of</a:t>
            </a:r>
            <a:r>
              <a:rPr spc="25"/>
              <a:t> </a:t>
            </a:r>
            <a:r>
              <a:t>Trend</a:t>
            </a:r>
            <a:r>
              <a:rPr spc="20"/>
              <a:t> </a:t>
            </a:r>
            <a:r>
              <a:t>Micro</a:t>
            </a:r>
            <a:r>
              <a:rPr spc="20"/>
              <a:t> </a:t>
            </a:r>
            <a:r>
              <a:t>Endpoint</a:t>
            </a:r>
            <a:r>
              <a:rPr spc="40"/>
              <a:t> </a:t>
            </a:r>
            <a:r>
              <a:rPr spc="-10"/>
              <a:t>security solution</a:t>
            </a:r>
          </a:p>
          <a:p>
            <a:pPr marL="241300" marR="739140" indent="-228600">
              <a:lnSpc>
                <a:spcPct val="901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85"/>
              <a:t> </a:t>
            </a:r>
            <a:r>
              <a:t>of</a:t>
            </a:r>
            <a:r>
              <a:rPr spc="-65"/>
              <a:t> </a:t>
            </a:r>
            <a:r>
              <a:t>Cyber</a:t>
            </a:r>
            <a:r>
              <a:rPr spc="-55"/>
              <a:t> </a:t>
            </a:r>
            <a:r>
              <a:t>Ark</a:t>
            </a:r>
            <a:r>
              <a:rPr spc="-60"/>
              <a:t> </a:t>
            </a:r>
            <a:r>
              <a:rPr spc="-10"/>
              <a:t>system</a:t>
            </a:r>
            <a:r>
              <a:rPr spc="-65"/>
              <a:t> </a:t>
            </a:r>
            <a:r>
              <a:rPr spc="-25"/>
              <a:t>for </a:t>
            </a:r>
            <a:r>
              <a:t>management</a:t>
            </a:r>
            <a:r>
              <a:rPr spc="65"/>
              <a:t> </a:t>
            </a:r>
            <a:r>
              <a:t>and</a:t>
            </a:r>
            <a:r>
              <a:rPr spc="75"/>
              <a:t> </a:t>
            </a:r>
            <a:r>
              <a:t>monitoring</a:t>
            </a:r>
            <a:r>
              <a:rPr spc="65"/>
              <a:t> </a:t>
            </a:r>
            <a:r>
              <a:t>of</a:t>
            </a:r>
            <a:r>
              <a:rPr spc="94"/>
              <a:t> </a:t>
            </a:r>
            <a:r>
              <a:rPr spc="-10"/>
              <a:t>privileged accounts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Signed</a:t>
            </a:r>
            <a:r>
              <a:rPr spc="-40"/>
              <a:t> </a:t>
            </a:r>
            <a:r>
              <a:t>an</a:t>
            </a:r>
            <a:r>
              <a:rPr spc="-60"/>
              <a:t> </a:t>
            </a:r>
            <a:r>
              <a:t>annual</a:t>
            </a:r>
            <a:r>
              <a:rPr spc="-70"/>
              <a:t> </a:t>
            </a:r>
            <a:r>
              <a:t>contract</a:t>
            </a:r>
            <a:r>
              <a:rPr spc="-85"/>
              <a:t> </a:t>
            </a:r>
            <a:r>
              <a:rPr spc="-10"/>
              <a:t>for</a:t>
            </a:r>
            <a:r>
              <a:rPr spc="-55"/>
              <a:t> </a:t>
            </a:r>
            <a:r>
              <a:rPr spc="-10"/>
              <a:t>system</a:t>
            </a:r>
            <a:r>
              <a:rPr spc="-50"/>
              <a:t> </a:t>
            </a:r>
            <a:r>
              <a:rPr spc="-10"/>
              <a:t>maintenance</a:t>
            </a:r>
          </a:p>
          <a:p>
            <a:pPr marL="241300" marR="295275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 of</a:t>
            </a:r>
            <a:r>
              <a:rPr spc="20"/>
              <a:t> </a:t>
            </a:r>
            <a:r>
              <a:t>Netscout</a:t>
            </a:r>
            <a:r>
              <a:rPr spc="-15"/>
              <a:t> </a:t>
            </a:r>
            <a:r>
              <a:t>solution</a:t>
            </a:r>
            <a:r>
              <a:rPr spc="5"/>
              <a:t> </a:t>
            </a:r>
            <a:r>
              <a:rPr spc="-25"/>
              <a:t>and </a:t>
            </a:r>
            <a:r>
              <a:t>maintenance</a:t>
            </a:r>
            <a:r>
              <a:rPr spc="-15"/>
              <a:t> </a:t>
            </a:r>
            <a:r>
              <a:t>of</a:t>
            </a:r>
            <a:r>
              <a:rPr spc="-15"/>
              <a:t> </a:t>
            </a:r>
            <a:r>
              <a:t>DDoS</a:t>
            </a:r>
            <a:r>
              <a:rPr spc="-5"/>
              <a:t> </a:t>
            </a:r>
            <a:r>
              <a:t>attack</a:t>
            </a:r>
            <a:r>
              <a:rPr spc="-60"/>
              <a:t> </a:t>
            </a:r>
            <a:r>
              <a:t>prevention</a:t>
            </a:r>
            <a:r>
              <a:rPr spc="-10"/>
              <a:t> system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75"/>
              <a:t> </a:t>
            </a:r>
            <a:r>
              <a:t>of</a:t>
            </a:r>
            <a:r>
              <a:rPr spc="-65"/>
              <a:t> </a:t>
            </a:r>
            <a:r>
              <a:rPr spc="50"/>
              <a:t>Public</a:t>
            </a:r>
            <a:r>
              <a:rPr spc="-65"/>
              <a:t> </a:t>
            </a:r>
            <a:r>
              <a:rPr spc="-25"/>
              <a:t>Key</a:t>
            </a:r>
            <a:r>
              <a:rPr spc="-45"/>
              <a:t> </a:t>
            </a:r>
            <a:r>
              <a:rPr spc="-10"/>
              <a:t>Infrastructure</a:t>
            </a:r>
          </a:p>
          <a:p>
            <a:pPr indent="241300">
              <a:lnSpc>
                <a:spcPts val="1500"/>
              </a:lnSpc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solution</a:t>
            </a:r>
          </a:p>
          <a:p>
            <a:pPr lvl="1" marL="698500" marR="60325" indent="-229234">
              <a:lnSpc>
                <a:spcPts val="1100"/>
              </a:lnSpc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Infrastructure</a:t>
            </a:r>
            <a:r>
              <a:rPr spc="-79"/>
              <a:t> </a:t>
            </a:r>
            <a:r>
              <a:rPr spc="0"/>
              <a:t>of</a:t>
            </a:r>
            <a:r>
              <a:rPr spc="-45"/>
              <a:t> </a:t>
            </a:r>
            <a:r>
              <a:rPr spc="0"/>
              <a:t>public</a:t>
            </a:r>
            <a:r>
              <a:rPr spc="-45"/>
              <a:t> </a:t>
            </a:r>
            <a:r>
              <a:rPr spc="-25"/>
              <a:t>keys</a:t>
            </a:r>
            <a:r>
              <a:rPr spc="-39"/>
              <a:t> </a:t>
            </a:r>
            <a:r>
              <a:rPr spc="0"/>
              <a:t>based</a:t>
            </a:r>
            <a:r>
              <a:rPr spc="-50"/>
              <a:t> </a:t>
            </a:r>
            <a:r>
              <a:rPr spc="0"/>
              <a:t>on</a:t>
            </a:r>
            <a:r>
              <a:rPr spc="-60"/>
              <a:t> </a:t>
            </a:r>
            <a:r>
              <a:rPr spc="0"/>
              <a:t>Entrust</a:t>
            </a:r>
            <a:r>
              <a:rPr spc="-39"/>
              <a:t> </a:t>
            </a:r>
            <a:r>
              <a:t>technology, </a:t>
            </a:r>
            <a:r>
              <a:rPr spc="0"/>
              <a:t>implemented</a:t>
            </a:r>
            <a:r>
              <a:t> </a:t>
            </a:r>
            <a:r>
              <a:rPr spc="0"/>
              <a:t>and</a:t>
            </a:r>
            <a:r>
              <a:rPr spc="65"/>
              <a:t> </a:t>
            </a:r>
            <a:r>
              <a:rPr spc="0"/>
              <a:t>configured</a:t>
            </a:r>
            <a:r>
              <a:rPr spc="19"/>
              <a:t> </a:t>
            </a:r>
            <a:r>
              <a:rPr spc="0"/>
              <a:t>in</a:t>
            </a:r>
            <a:r>
              <a:rPr spc="55"/>
              <a:t> </a:t>
            </a:r>
            <a:r>
              <a:rPr spc="0"/>
              <a:t>high-</a:t>
            </a:r>
            <a:r>
              <a:t>availability</a:t>
            </a:r>
            <a:r>
              <a:rPr spc="110"/>
              <a:t> </a:t>
            </a:r>
            <a:r>
              <a:rPr spc="-19"/>
              <a:t>mode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SLA</a:t>
            </a:r>
            <a:r>
              <a:rPr spc="-65"/>
              <a:t> </a:t>
            </a:r>
            <a:r>
              <a:rPr spc="0"/>
              <a:t>signed</a:t>
            </a:r>
            <a:r>
              <a:rPr spc="-70"/>
              <a:t> </a:t>
            </a:r>
            <a:r>
              <a:rPr spc="-19"/>
              <a:t>for</a:t>
            </a:r>
            <a:r>
              <a:rPr spc="-60"/>
              <a:t> </a:t>
            </a:r>
            <a:r>
              <a:rPr spc="-195"/>
              <a:t>12</a:t>
            </a:r>
            <a:r>
              <a:rPr spc="-39"/>
              <a:t> </a:t>
            </a:r>
            <a:r>
              <a:t>months</a:t>
            </a:r>
          </a:p>
        </p:txBody>
      </p:sp>
      <p:sp>
        <p:nvSpPr>
          <p:cNvPr id="855" name="object 10"/>
          <p:cNvSpPr txBox="1"/>
          <p:nvPr/>
        </p:nvSpPr>
        <p:spPr>
          <a:xfrm>
            <a:off x="1905635" y="5464605"/>
            <a:ext cx="271843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8224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45">
                <a:hlinkClick r:id="rId5" invalidUrl="" action="" tgtFrame="" tooltip="" history="1" highlightClick="0" endSnd="0"/>
              </a:rPr>
              <a:t> </a:t>
            </a:r>
            <a:r>
              <a:rPr>
                <a:hlinkClick r:id="rId5" invalidUrl="" action="" tgtFrame="" tooltip="" history="1" highlightClick="0" endSnd="0"/>
              </a:rPr>
              <a:t>Cybersecurity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object 14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863" name="object 2"/>
          <p:cNvGrpSpPr/>
          <p:nvPr/>
        </p:nvGrpSpPr>
        <p:grpSpPr>
          <a:xfrm>
            <a:off x="379474" y="1647570"/>
            <a:ext cx="11379583" cy="3799205"/>
            <a:chOff x="0" y="0"/>
            <a:chExt cx="11379581" cy="3799204"/>
          </a:xfrm>
        </p:grpSpPr>
        <p:sp>
          <p:nvSpPr>
            <p:cNvPr id="858" name="object 3"/>
            <p:cNvSpPr/>
            <p:nvPr/>
          </p:nvSpPr>
          <p:spPr>
            <a:xfrm>
              <a:off x="53492" y="0"/>
              <a:ext cx="11326090" cy="0"/>
            </a:xfrm>
            <a:prstGeom prst="line">
              <a:avLst/>
            </a:prstGeom>
            <a:noFill/>
            <a:ln w="12700" cap="flat">
              <a:solidFill>
                <a:srgbClr val="EA532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pic>
          <p:nvPicPr>
            <p:cNvPr id="859" name="object 4" descr="object 4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332104"/>
              <a:ext cx="5765292" cy="317906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860" name="object 5"/>
            <p:cNvSpPr/>
            <p:nvPr/>
          </p:nvSpPr>
          <p:spPr>
            <a:xfrm>
              <a:off x="53492" y="347726"/>
              <a:ext cx="5663058" cy="307657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pic>
          <p:nvPicPr>
            <p:cNvPr id="861" name="object 6" descr="object 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55676" y="5969"/>
              <a:ext cx="5013962" cy="37932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62" name="object 7" descr="object 7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651306" y="201295"/>
              <a:ext cx="4444367" cy="32230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64" name="object 8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65" name="object 9"/>
          <p:cNvSpPr txBox="1"/>
          <p:nvPr>
            <p:ph type="title"/>
          </p:nvPr>
        </p:nvSpPr>
        <p:spPr>
          <a:xfrm>
            <a:off x="511860" y="353643"/>
            <a:ext cx="2437130" cy="346076"/>
          </a:xfrm>
          <a:prstGeom prst="rect">
            <a:avLst/>
          </a:prstGeom>
        </p:spPr>
        <p:txBody>
          <a:bodyPr/>
          <a:lstStyle/>
          <a:p>
            <a:pPr indent="12700">
              <a:spcBef>
                <a:spcPts val="100"/>
              </a:spcBef>
            </a:pPr>
            <a:r>
              <a:t>TELEKOM</a:t>
            </a:r>
            <a:r>
              <a:rPr spc="-200"/>
              <a:t> </a:t>
            </a:r>
            <a:r>
              <a:rPr spc="-100"/>
              <a:t>SERBIA</a:t>
            </a:r>
          </a:p>
        </p:txBody>
      </p:sp>
      <p:sp>
        <p:nvSpPr>
          <p:cNvPr id="866" name="object 13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5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5" invalidUrl="" action="" tgtFrame="" tooltip="" history="1" highlightClick="0" endSnd="0"/>
              </a:rPr>
              <a:t>ltd.com</a:t>
            </a:r>
          </a:p>
        </p:txBody>
      </p:sp>
      <p:sp>
        <p:nvSpPr>
          <p:cNvPr id="867" name="object 10"/>
          <p:cNvSpPr txBox="1"/>
          <p:nvPr/>
        </p:nvSpPr>
        <p:spPr>
          <a:xfrm>
            <a:off x="511859" y="930147"/>
            <a:ext cx="9873617" cy="61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ts val="2400"/>
              </a:lnSpc>
              <a:spcBef>
                <a:spcPts val="600"/>
              </a:spcBef>
              <a:defRPr b="1" spc="-80" sz="25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Protection</a:t>
            </a:r>
            <a:r>
              <a:rPr spc="-95"/>
              <a:t> </a:t>
            </a:r>
            <a:r>
              <a:rPr spc="-85"/>
              <a:t>of</a:t>
            </a:r>
            <a:r>
              <a:rPr spc="-120"/>
              <a:t> </a:t>
            </a:r>
            <a:r>
              <a:rPr spc="-85"/>
              <a:t>the</a:t>
            </a:r>
            <a:r>
              <a:rPr spc="-104"/>
              <a:t> corporate</a:t>
            </a:r>
            <a:r>
              <a:rPr spc="-114"/>
              <a:t> </a:t>
            </a:r>
            <a:r>
              <a:rPr spc="-90"/>
              <a:t>network</a:t>
            </a:r>
            <a:r>
              <a:rPr spc="-120"/>
              <a:t> </a:t>
            </a:r>
            <a:r>
              <a:t>through</a:t>
            </a:r>
            <a:r>
              <a:rPr spc="-114"/>
              <a:t> </a:t>
            </a:r>
            <a:r>
              <a:t>the</a:t>
            </a:r>
            <a:r>
              <a:rPr spc="-110"/>
              <a:t> </a:t>
            </a:r>
            <a:r>
              <a:rPr spc="-90"/>
              <a:t>control</a:t>
            </a:r>
            <a:r>
              <a:rPr spc="-110"/>
              <a:t> </a:t>
            </a:r>
            <a:r>
              <a:rPr spc="-25"/>
              <a:t>of </a:t>
            </a:r>
            <a:r>
              <a:rPr spc="-85"/>
              <a:t>internet</a:t>
            </a:r>
            <a:r>
              <a:rPr spc="-145"/>
              <a:t> </a:t>
            </a:r>
            <a:r>
              <a:rPr spc="-10"/>
              <a:t>traffic</a:t>
            </a:r>
          </a:p>
        </p:txBody>
      </p:sp>
      <p:sp>
        <p:nvSpPr>
          <p:cNvPr id="868" name="object 11"/>
          <p:cNvSpPr txBox="1"/>
          <p:nvPr/>
        </p:nvSpPr>
        <p:spPr>
          <a:xfrm>
            <a:off x="6905369" y="2167763"/>
            <a:ext cx="4757422" cy="20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262254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55"/>
              <a:t> </a:t>
            </a:r>
            <a:r>
              <a:t>of</a:t>
            </a:r>
            <a:r>
              <a:rPr spc="-40"/>
              <a:t> </a:t>
            </a:r>
            <a:r>
              <a:t>Symantec</a:t>
            </a:r>
            <a:r>
              <a:rPr spc="-35"/>
              <a:t> </a:t>
            </a:r>
            <a:r>
              <a:rPr spc="-175"/>
              <a:t>/</a:t>
            </a:r>
            <a:r>
              <a:rPr spc="-10"/>
              <a:t> </a:t>
            </a:r>
            <a:r>
              <a:t>BlueCoat</a:t>
            </a:r>
            <a:r>
              <a:rPr spc="-50"/>
              <a:t> </a:t>
            </a:r>
            <a:r>
              <a:rPr spc="-10"/>
              <a:t>secure </a:t>
            </a:r>
            <a:r>
              <a:t>web</a:t>
            </a:r>
            <a:r>
              <a:rPr spc="-30"/>
              <a:t> </a:t>
            </a:r>
            <a:r>
              <a:t>gateway</a:t>
            </a:r>
            <a:r>
              <a:rPr spc="-25"/>
              <a:t> </a:t>
            </a:r>
            <a:r>
              <a:rPr spc="-10"/>
              <a:t>solution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Secure</a:t>
            </a:r>
            <a:r>
              <a:rPr spc="-55"/>
              <a:t> </a:t>
            </a:r>
            <a:r>
              <a:rPr spc="0"/>
              <a:t>access</a:t>
            </a:r>
            <a:r>
              <a:rPr spc="-35"/>
              <a:t> </a:t>
            </a:r>
            <a:r>
              <a:rPr spc="0"/>
              <a:t>to</a:t>
            </a:r>
            <a:r>
              <a:rPr spc="-45"/>
              <a:t> </a:t>
            </a:r>
            <a:r>
              <a:rPr spc="0"/>
              <a:t>web</a:t>
            </a:r>
            <a:r>
              <a:rPr spc="-45"/>
              <a:t> </a:t>
            </a:r>
            <a:r>
              <a:rPr spc="0"/>
              <a:t>content</a:t>
            </a:r>
            <a:r>
              <a:rPr spc="-55"/>
              <a:t> </a:t>
            </a:r>
            <a:r>
              <a:rPr spc="0"/>
              <a:t>enabled</a:t>
            </a:r>
            <a:r>
              <a:rPr spc="-25"/>
              <a:t> </a:t>
            </a:r>
            <a:r>
              <a:t>for</a:t>
            </a:r>
            <a:r>
              <a:rPr spc="-30"/>
              <a:t> </a:t>
            </a:r>
            <a:r>
              <a:rPr spc="-20"/>
              <a:t>7000</a:t>
            </a:r>
          </a:p>
          <a:p>
            <a:pPr indent="241300">
              <a:lnSpc>
                <a:spcPts val="1500"/>
              </a:lnSpc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employees</a:t>
            </a:r>
          </a:p>
          <a:p>
            <a:pPr marL="241300" marR="109854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Integration</a:t>
            </a:r>
            <a:r>
              <a:rPr spc="-70"/>
              <a:t> </a:t>
            </a:r>
            <a:r>
              <a:t>with</a:t>
            </a:r>
            <a:r>
              <a:rPr spc="-80"/>
              <a:t> </a:t>
            </a:r>
            <a:r>
              <a:t>the</a:t>
            </a:r>
            <a:r>
              <a:rPr spc="-60"/>
              <a:t> </a:t>
            </a:r>
            <a:r>
              <a:t>existing</a:t>
            </a:r>
            <a:r>
              <a:rPr spc="-35"/>
              <a:t> </a:t>
            </a:r>
            <a:r>
              <a:t>sandboxing</a:t>
            </a:r>
            <a:r>
              <a:rPr spc="-25"/>
              <a:t> </a:t>
            </a:r>
            <a:r>
              <a:rPr spc="-10"/>
              <a:t>solution </a:t>
            </a:r>
            <a:r>
              <a:t>enabled protection</a:t>
            </a:r>
            <a:r>
              <a:rPr spc="-30"/>
              <a:t> </a:t>
            </a:r>
            <a:r>
              <a:t>against</a:t>
            </a:r>
            <a:r>
              <a:rPr spc="10"/>
              <a:t> </a:t>
            </a:r>
            <a:r>
              <a:rPr spc="-40"/>
              <a:t>Zero-</a:t>
            </a:r>
            <a:r>
              <a:rPr spc="-10"/>
              <a:t>Day</a:t>
            </a:r>
            <a:r>
              <a:rPr spc="-15"/>
              <a:t> </a:t>
            </a:r>
            <a:r>
              <a:rPr spc="-10"/>
              <a:t>attacks</a:t>
            </a:r>
          </a:p>
          <a:p>
            <a:pPr marL="240029" marR="5080" indent="-227329" algn="just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65"/>
              <a:t> </a:t>
            </a:r>
            <a:r>
              <a:rPr spc="-20"/>
              <a:t>of</a:t>
            </a:r>
            <a:r>
              <a:rPr spc="80"/>
              <a:t> </a:t>
            </a:r>
            <a:r>
              <a:t>Firewall</a:t>
            </a:r>
            <a:r>
              <a:rPr spc="75"/>
              <a:t> </a:t>
            </a:r>
            <a:r>
              <a:t>Management</a:t>
            </a:r>
            <a:r>
              <a:rPr spc="55"/>
              <a:t> </a:t>
            </a:r>
            <a:r>
              <a:rPr spc="-10"/>
              <a:t>solution 	</a:t>
            </a:r>
            <a:r>
              <a:rPr spc="-20"/>
              <a:t>for</a:t>
            </a:r>
            <a:r>
              <a:rPr spc="25"/>
              <a:t> </a:t>
            </a:r>
            <a:r>
              <a:rPr spc="-55"/>
              <a:t>easy</a:t>
            </a:r>
            <a:r>
              <a:rPr spc="15"/>
              <a:t> </a:t>
            </a:r>
            <a:r>
              <a:t>management</a:t>
            </a:r>
            <a:r>
              <a:rPr spc="20"/>
              <a:t> </a:t>
            </a:r>
            <a:r>
              <a:t>and</a:t>
            </a:r>
            <a:r>
              <a:rPr spc="20"/>
              <a:t> </a:t>
            </a:r>
            <a:r>
              <a:t>optimization</a:t>
            </a:r>
            <a:r>
              <a:rPr spc="-10"/>
              <a:t> </a:t>
            </a:r>
            <a:r>
              <a:t>of</a:t>
            </a:r>
            <a:r>
              <a:rPr spc="40"/>
              <a:t> </a:t>
            </a:r>
            <a:r>
              <a:rPr spc="-10"/>
              <a:t>Firewall 	devices</a:t>
            </a:r>
          </a:p>
        </p:txBody>
      </p:sp>
      <p:sp>
        <p:nvSpPr>
          <p:cNvPr id="869" name="object 12"/>
          <p:cNvSpPr txBox="1"/>
          <p:nvPr/>
        </p:nvSpPr>
        <p:spPr>
          <a:xfrm>
            <a:off x="1905635" y="5464605"/>
            <a:ext cx="271843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8224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6" invalidUrl="" action="" tgtFrame="" tooltip="" history="1" highlightClick="0" endSnd="0"/>
              </a:rPr>
              <a:t>Explore</a:t>
            </a:r>
            <a:r>
              <a:rPr spc="-45">
                <a:hlinkClick r:id="rId6" invalidUrl="" action="" tgtFrame="" tooltip="" history="1" highlightClick="0" endSnd="0"/>
              </a:rPr>
              <a:t> </a:t>
            </a:r>
            <a:r>
              <a:rPr>
                <a:hlinkClick r:id="rId6" invalidUrl="" action="" tgtFrame="" tooltip="" history="1" highlightClick="0" endSnd="0"/>
              </a:rPr>
              <a:t>Cybersecurity</a:t>
            </a:r>
            <a:r>
              <a:rPr spc="-60">
                <a:hlinkClick r:id="rId6" invalidUrl="" action="" tgtFrame="" tooltip="" history="1" highlightClick="0" endSnd="0"/>
              </a:rPr>
              <a:t> </a:t>
            </a:r>
            <a:r>
              <a:rPr spc="-10">
                <a:hlinkClick r:id="rId6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874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87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7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75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76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77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MTEL</a:t>
            </a:r>
            <a:r>
              <a:rPr spc="-200"/>
              <a:t> </a:t>
            </a:r>
            <a:r>
              <a:t>BANJA</a:t>
            </a:r>
            <a:r>
              <a:rPr spc="-200"/>
              <a:t> </a:t>
            </a:r>
            <a:r>
              <a:rPr spc="-100"/>
              <a:t>LUKA,</a:t>
            </a:r>
            <a:r>
              <a:rPr spc="-200"/>
              <a:t> </a:t>
            </a:r>
            <a:r>
              <a:t>REPUBLIC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rPr spc="-100"/>
              <a:t>SRPSKA</a:t>
            </a:r>
          </a:p>
        </p:txBody>
      </p:sp>
      <p:sp>
        <p:nvSpPr>
          <p:cNvPr id="878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879" name="object 8"/>
          <p:cNvSpPr txBox="1"/>
          <p:nvPr/>
        </p:nvSpPr>
        <p:spPr>
          <a:xfrm>
            <a:off x="511859" y="1129283"/>
            <a:ext cx="814768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0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Comprehensive</a:t>
            </a:r>
            <a:r>
              <a:rPr spc="-135"/>
              <a:t> </a:t>
            </a:r>
            <a:r>
              <a:rPr spc="-104"/>
              <a:t>network</a:t>
            </a:r>
            <a:r>
              <a:rPr spc="-145"/>
              <a:t> </a:t>
            </a:r>
            <a:r>
              <a:rPr spc="-80"/>
              <a:t>and</a:t>
            </a:r>
            <a:r>
              <a:rPr spc="-145"/>
              <a:t> </a:t>
            </a:r>
            <a:r>
              <a:rPr spc="-110"/>
              <a:t>data</a:t>
            </a:r>
            <a:r>
              <a:rPr spc="-145"/>
              <a:t> </a:t>
            </a:r>
            <a:r>
              <a:rPr spc="-35"/>
              <a:t>protection</a:t>
            </a:r>
          </a:p>
        </p:txBody>
      </p:sp>
      <p:sp>
        <p:nvSpPr>
          <p:cNvPr id="880" name="object 9"/>
          <p:cNvSpPr txBox="1"/>
          <p:nvPr/>
        </p:nvSpPr>
        <p:spPr>
          <a:xfrm>
            <a:off x="6905369" y="2167763"/>
            <a:ext cx="4832351" cy="2958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255904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Integration</a:t>
            </a:r>
            <a:r>
              <a:rPr spc="-104"/>
              <a:t> </a:t>
            </a:r>
            <a:r>
              <a:t>of</a:t>
            </a:r>
            <a:r>
              <a:rPr spc="-90"/>
              <a:t> </a:t>
            </a:r>
            <a:r>
              <a:t>physical</a:t>
            </a:r>
            <a:r>
              <a:rPr spc="-60"/>
              <a:t> </a:t>
            </a:r>
            <a:r>
              <a:t>and</a:t>
            </a:r>
            <a:r>
              <a:rPr spc="-90"/>
              <a:t> </a:t>
            </a:r>
            <a:r>
              <a:t>logical</a:t>
            </a:r>
            <a:r>
              <a:rPr spc="-94"/>
              <a:t> </a:t>
            </a:r>
            <a:r>
              <a:t>access</a:t>
            </a:r>
            <a:r>
              <a:rPr spc="-90"/>
              <a:t> </a:t>
            </a:r>
            <a:r>
              <a:rPr spc="-10"/>
              <a:t>control </a:t>
            </a:r>
            <a:r>
              <a:t>with </a:t>
            </a:r>
            <a:r>
              <a:rPr spc="-25"/>
              <a:t>PKI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3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Installation,</a:t>
            </a:r>
            <a:r>
              <a:rPr spc="20"/>
              <a:t> </a:t>
            </a:r>
            <a:r>
              <a:rPr spc="0"/>
              <a:t>integration</a:t>
            </a:r>
            <a:r>
              <a:rPr spc="15"/>
              <a:t> </a:t>
            </a:r>
            <a:r>
              <a:rPr spc="0"/>
              <a:t>and</a:t>
            </a:r>
            <a:r>
              <a:rPr spc="25"/>
              <a:t> </a:t>
            </a:r>
            <a:r>
              <a:rPr spc="0"/>
              <a:t>commissioning</a:t>
            </a:r>
            <a:r>
              <a:rPr spc="45"/>
              <a:t> </a:t>
            </a:r>
            <a:r>
              <a:rPr spc="0"/>
              <a:t>of</a:t>
            </a:r>
            <a:r>
              <a:rPr spc="55"/>
              <a:t> </a:t>
            </a:r>
            <a:r>
              <a:rPr spc="-25"/>
              <a:t>the</a:t>
            </a:r>
          </a:p>
          <a:p>
            <a:pPr indent="241300">
              <a:lnSpc>
                <a:spcPts val="1500"/>
              </a:lnSpc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Blue</a:t>
            </a:r>
            <a:r>
              <a:rPr spc="-65"/>
              <a:t> </a:t>
            </a:r>
            <a:r>
              <a:t>Coat</a:t>
            </a:r>
            <a:r>
              <a:rPr spc="-60"/>
              <a:t> </a:t>
            </a:r>
            <a:r>
              <a:rPr spc="-10"/>
              <a:t>Internet</a:t>
            </a:r>
            <a:r>
              <a:rPr spc="-70"/>
              <a:t> </a:t>
            </a:r>
            <a:r>
              <a:t>access</a:t>
            </a:r>
            <a:r>
              <a:rPr spc="-55"/>
              <a:t> </a:t>
            </a:r>
            <a:r>
              <a:t>control</a:t>
            </a:r>
            <a:r>
              <a:rPr spc="-75"/>
              <a:t> </a:t>
            </a:r>
            <a:r>
              <a:rPr spc="-10"/>
              <a:t>system</a:t>
            </a:r>
          </a:p>
          <a:p>
            <a:pPr marL="241300" marR="62864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3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Installation,</a:t>
            </a:r>
            <a:r>
              <a:rPr spc="20"/>
              <a:t> </a:t>
            </a:r>
            <a:r>
              <a:rPr spc="0"/>
              <a:t>integration</a:t>
            </a:r>
            <a:r>
              <a:rPr spc="15"/>
              <a:t> </a:t>
            </a:r>
            <a:r>
              <a:rPr spc="0"/>
              <a:t>and</a:t>
            </a:r>
            <a:r>
              <a:rPr spc="25"/>
              <a:t> </a:t>
            </a:r>
            <a:r>
              <a:rPr spc="0"/>
              <a:t>commissioning</a:t>
            </a:r>
            <a:r>
              <a:rPr spc="45"/>
              <a:t> </a:t>
            </a:r>
            <a:r>
              <a:rPr spc="0"/>
              <a:t>of</a:t>
            </a:r>
            <a:r>
              <a:rPr spc="55"/>
              <a:t> </a:t>
            </a:r>
            <a:r>
              <a:rPr spc="-25"/>
              <a:t>the </a:t>
            </a:r>
            <a:r>
              <a:rPr spc="-10"/>
              <a:t>Intrusion</a:t>
            </a:r>
            <a:r>
              <a:rPr spc="-75"/>
              <a:t> </a:t>
            </a:r>
            <a:r>
              <a:rPr spc="0"/>
              <a:t>Prevention</a:t>
            </a:r>
            <a:r>
              <a:rPr spc="-70"/>
              <a:t> </a:t>
            </a:r>
            <a:r>
              <a:rPr spc="-20"/>
              <a:t>System</a:t>
            </a:r>
            <a:r>
              <a:rPr spc="-55"/>
              <a:t> </a:t>
            </a:r>
            <a:r>
              <a:rPr spc="0"/>
              <a:t>based</a:t>
            </a:r>
            <a:r>
              <a:rPr spc="-55"/>
              <a:t> </a:t>
            </a:r>
            <a:r>
              <a:rPr spc="0"/>
              <a:t>on</a:t>
            </a:r>
            <a:r>
              <a:rPr spc="-40"/>
              <a:t> </a:t>
            </a:r>
            <a:r>
              <a:rPr spc="0"/>
              <a:t>IBM</a:t>
            </a:r>
            <a:r>
              <a:rPr spc="-65"/>
              <a:t> </a:t>
            </a:r>
            <a:r>
              <a:rPr spc="-135"/>
              <a:t>ISS</a:t>
            </a:r>
            <a:r>
              <a:rPr spc="-40"/>
              <a:t> </a:t>
            </a:r>
            <a:r>
              <a:rPr spc="-25"/>
              <a:t>and </a:t>
            </a:r>
            <a:r>
              <a:t>Site</a:t>
            </a:r>
            <a:r>
              <a:rPr spc="-20"/>
              <a:t> </a:t>
            </a:r>
            <a:r>
              <a:rPr spc="0"/>
              <a:t>Protector</a:t>
            </a:r>
            <a:r>
              <a:rPr spc="-55"/>
              <a:t> </a:t>
            </a:r>
            <a:r>
              <a:rPr spc="-10"/>
              <a:t>platforms</a:t>
            </a:r>
          </a:p>
          <a:p>
            <a:pPr marL="241300" marR="47625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Maintenance</a:t>
            </a:r>
            <a:r>
              <a:rPr spc="-60"/>
              <a:t> </a:t>
            </a:r>
            <a:r>
              <a:rPr spc="0"/>
              <a:t>of</a:t>
            </a:r>
            <a:r>
              <a:rPr spc="-25"/>
              <a:t> </a:t>
            </a:r>
            <a:r>
              <a:t>TrendMicro</a:t>
            </a:r>
            <a:r>
              <a:rPr spc="-45"/>
              <a:t> </a:t>
            </a:r>
            <a:r>
              <a:rPr spc="0"/>
              <a:t>OfficeScan</a:t>
            </a:r>
            <a:r>
              <a:rPr spc="-60"/>
              <a:t> </a:t>
            </a:r>
            <a:r>
              <a:t>Client</a:t>
            </a:r>
            <a:r>
              <a:rPr spc="-25"/>
              <a:t> </a:t>
            </a:r>
            <a:r>
              <a:rPr spc="-50"/>
              <a:t>/ </a:t>
            </a:r>
            <a:r>
              <a:rPr spc="-45"/>
              <a:t>Server</a:t>
            </a:r>
            <a:r>
              <a:rPr spc="-80"/>
              <a:t> </a:t>
            </a:r>
            <a:r>
              <a:rPr spc="0"/>
              <a:t>Standard</a:t>
            </a:r>
            <a:r>
              <a:rPr spc="-100"/>
              <a:t> </a:t>
            </a:r>
            <a:r>
              <a:rPr spc="0"/>
              <a:t>Edition</a:t>
            </a:r>
            <a:r>
              <a:rPr spc="-80"/>
              <a:t> </a:t>
            </a:r>
            <a:r>
              <a:rPr spc="-10"/>
              <a:t>antivirus</a:t>
            </a:r>
            <a:r>
              <a:rPr spc="-90"/>
              <a:t> </a:t>
            </a:r>
            <a:r>
              <a:rPr spc="0"/>
              <a:t>software</a:t>
            </a:r>
            <a:r>
              <a:rPr spc="-100"/>
              <a:t> </a:t>
            </a:r>
            <a:r>
              <a:rPr spc="-10"/>
              <a:t>for</a:t>
            </a:r>
            <a:r>
              <a:rPr spc="-94"/>
              <a:t> </a:t>
            </a:r>
            <a:r>
              <a:rPr spc="-20"/>
              <a:t>2000 </a:t>
            </a:r>
            <a:r>
              <a:rPr spc="0"/>
              <a:t>end</a:t>
            </a:r>
            <a:r>
              <a:rPr spc="-20"/>
              <a:t> </a:t>
            </a:r>
            <a:r>
              <a:rPr spc="-10"/>
              <a:t>users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Firewall-</a:t>
            </a:r>
            <a:r>
              <a:rPr spc="-385"/>
              <a:t>1</a:t>
            </a:r>
            <a:r>
              <a:rPr spc="-65"/>
              <a:t> </a:t>
            </a:r>
            <a:r>
              <a:rPr spc="-40"/>
              <a:t>GX </a:t>
            </a:r>
            <a:r>
              <a:rPr spc="0"/>
              <a:t>software</a:t>
            </a:r>
            <a:r>
              <a:rPr spc="-85"/>
              <a:t> </a:t>
            </a:r>
            <a:r>
              <a:rPr spc="0"/>
              <a:t>platform</a:t>
            </a:r>
            <a:r>
              <a:rPr spc="-65"/>
              <a:t> </a:t>
            </a:r>
            <a:r>
              <a:rPr spc="0"/>
              <a:t>designed</a:t>
            </a:r>
            <a:r>
              <a:rPr spc="-30"/>
              <a:t> </a:t>
            </a:r>
            <a:r>
              <a:rPr spc="0"/>
              <a:t>to</a:t>
            </a:r>
            <a:r>
              <a:rPr spc="-65"/>
              <a:t> </a:t>
            </a:r>
            <a:r>
              <a:t>protect </a:t>
            </a:r>
            <a:r>
              <a:rPr spc="0"/>
              <a:t>GTP</a:t>
            </a:r>
            <a:r>
              <a:rPr spc="-90"/>
              <a:t> </a:t>
            </a:r>
            <a:r>
              <a:rPr spc="-180"/>
              <a:t>/</a:t>
            </a:r>
            <a:r>
              <a:rPr spc="-80"/>
              <a:t> </a:t>
            </a:r>
            <a:r>
              <a:rPr spc="0"/>
              <a:t>GPRS</a:t>
            </a:r>
            <a:r>
              <a:rPr spc="-100"/>
              <a:t> </a:t>
            </a:r>
            <a:r>
              <a:t>systems</a:t>
            </a:r>
            <a:r>
              <a:rPr spc="-85"/>
              <a:t> </a:t>
            </a:r>
            <a:r>
              <a:rPr spc="-110"/>
              <a:t>-</a:t>
            </a:r>
            <a:r>
              <a:rPr spc="-85"/>
              <a:t> </a:t>
            </a:r>
            <a:r>
              <a:rPr spc="-25"/>
              <a:t>a</a:t>
            </a:r>
            <a:r>
              <a:rPr spc="-90"/>
              <a:t> </a:t>
            </a:r>
            <a:r>
              <a:rPr spc="0"/>
              <a:t>solution</a:t>
            </a:r>
            <a:r>
              <a:rPr spc="-104"/>
              <a:t> </a:t>
            </a:r>
            <a:r>
              <a:rPr spc="0"/>
              <a:t>based</a:t>
            </a:r>
            <a:r>
              <a:rPr spc="-75"/>
              <a:t> </a:t>
            </a:r>
            <a:r>
              <a:rPr spc="-25"/>
              <a:t>on </a:t>
            </a:r>
            <a:r>
              <a:rPr spc="10"/>
              <a:t>CheckPoint</a:t>
            </a:r>
            <a:r>
              <a:rPr spc="155"/>
              <a:t> </a:t>
            </a:r>
            <a:r>
              <a:t>architecture</a:t>
            </a:r>
          </a:p>
        </p:txBody>
      </p:sp>
      <p:sp>
        <p:nvSpPr>
          <p:cNvPr id="881" name="object 10"/>
          <p:cNvSpPr txBox="1"/>
          <p:nvPr/>
        </p:nvSpPr>
        <p:spPr>
          <a:xfrm>
            <a:off x="1905635" y="5464605"/>
            <a:ext cx="271843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8224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45">
                <a:hlinkClick r:id="rId5" invalidUrl="" action="" tgtFrame="" tooltip="" history="1" highlightClick="0" endSnd="0"/>
              </a:rPr>
              <a:t> </a:t>
            </a:r>
            <a:r>
              <a:rPr>
                <a:hlinkClick r:id="rId5" invalidUrl="" action="" tgtFrame="" tooltip="" history="1" highlightClick="0" endSnd="0"/>
              </a:rPr>
              <a:t>Cybersecurity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886" name="object 2"/>
          <p:cNvGrpSpPr/>
          <p:nvPr/>
        </p:nvGrpSpPr>
        <p:grpSpPr>
          <a:xfrm>
            <a:off x="379475" y="2022348"/>
            <a:ext cx="5765292" cy="3093721"/>
            <a:chOff x="0" y="0"/>
            <a:chExt cx="5765291" cy="3093720"/>
          </a:xfrm>
        </p:grpSpPr>
        <p:pic>
          <p:nvPicPr>
            <p:cNvPr id="884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0937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85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366"/>
              <a:ext cx="5662550" cy="299212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87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88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889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BHANSA,</a:t>
            </a:r>
            <a:r>
              <a:rPr spc="-200"/>
              <a:t> </a:t>
            </a:r>
            <a:r>
              <a:t>BOSNIA</a:t>
            </a:r>
            <a:r>
              <a:rPr spc="-200"/>
              <a:t> &amp; </a:t>
            </a:r>
            <a:r>
              <a:rPr spc="-100"/>
              <a:t>HERZEGOVINA</a:t>
            </a:r>
          </a:p>
        </p:txBody>
      </p:sp>
      <p:sp>
        <p:nvSpPr>
          <p:cNvPr id="890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891" name="object 8"/>
          <p:cNvSpPr txBox="1"/>
          <p:nvPr/>
        </p:nvSpPr>
        <p:spPr>
          <a:xfrm>
            <a:off x="511859" y="1129283"/>
            <a:ext cx="637222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3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Next</a:t>
            </a:r>
            <a:r>
              <a:rPr spc="-104"/>
              <a:t> </a:t>
            </a:r>
            <a:r>
              <a:rPr spc="-95"/>
              <a:t>generation</a:t>
            </a:r>
            <a:r>
              <a:rPr spc="-160"/>
              <a:t> </a:t>
            </a:r>
            <a:r>
              <a:t>firewall</a:t>
            </a:r>
            <a:r>
              <a:rPr spc="-125"/>
              <a:t> </a:t>
            </a:r>
            <a:r>
              <a:rPr spc="-55"/>
              <a:t>protection</a:t>
            </a:r>
          </a:p>
        </p:txBody>
      </p:sp>
      <p:sp>
        <p:nvSpPr>
          <p:cNvPr id="892" name="object 9"/>
          <p:cNvSpPr txBox="1"/>
          <p:nvPr/>
        </p:nvSpPr>
        <p:spPr>
          <a:xfrm>
            <a:off x="6905369" y="2143606"/>
            <a:ext cx="4707892" cy="1866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665" indent="-227965"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Checkpoint</a:t>
            </a:r>
            <a:r>
              <a:rPr spc="15"/>
              <a:t> </a:t>
            </a:r>
            <a:r>
              <a:rPr spc="75"/>
              <a:t>NGFW</a:t>
            </a:r>
            <a:r>
              <a:rPr spc="35"/>
              <a:t> </a:t>
            </a:r>
            <a:r>
              <a:rPr spc="-10"/>
              <a:t>project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Migration</a:t>
            </a:r>
            <a:r>
              <a:rPr spc="-35"/>
              <a:t> </a:t>
            </a:r>
            <a:r>
              <a:t>from</a:t>
            </a:r>
            <a:r>
              <a:rPr spc="-30"/>
              <a:t> </a:t>
            </a:r>
            <a:r>
              <a:t>legacy</a:t>
            </a:r>
            <a:r>
              <a:rPr spc="5"/>
              <a:t> </a:t>
            </a:r>
            <a:r>
              <a:t>appliances</a:t>
            </a:r>
            <a:r>
              <a:rPr spc="-10"/>
              <a:t> </a:t>
            </a:r>
            <a:r>
              <a:t>to</a:t>
            </a:r>
            <a:r>
              <a:rPr spc="-30"/>
              <a:t> </a:t>
            </a:r>
            <a:r>
              <a:t>the</a:t>
            </a:r>
            <a:r>
              <a:rPr spc="-25"/>
              <a:t> </a:t>
            </a:r>
            <a:r>
              <a:rPr spc="-20"/>
              <a:t>Next-</a:t>
            </a:r>
            <a:r>
              <a:rPr spc="-25"/>
              <a:t>Gen </a:t>
            </a:r>
            <a:r>
              <a:rPr spc="-10"/>
              <a:t>firewall</a:t>
            </a:r>
            <a:r>
              <a:rPr spc="-85"/>
              <a:t> </a:t>
            </a:r>
            <a:r>
              <a:rPr spc="-10"/>
              <a:t>series</a:t>
            </a:r>
          </a:p>
          <a:p>
            <a:pPr marL="241300" marR="320675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Migration</a:t>
            </a:r>
            <a:r>
              <a:rPr spc="-65"/>
              <a:t> </a:t>
            </a:r>
            <a:r>
              <a:t>and</a:t>
            </a:r>
            <a:r>
              <a:rPr spc="-55"/>
              <a:t> </a:t>
            </a:r>
            <a:r>
              <a:t>redesign</a:t>
            </a:r>
            <a:r>
              <a:rPr spc="-40"/>
              <a:t> </a:t>
            </a:r>
            <a:r>
              <a:t>of</a:t>
            </a:r>
            <a:r>
              <a:rPr spc="-35"/>
              <a:t> </a:t>
            </a:r>
            <a:r>
              <a:t>policies</a:t>
            </a:r>
            <a:r>
              <a:rPr spc="-30"/>
              <a:t> </a:t>
            </a:r>
            <a:r>
              <a:t>to</a:t>
            </a:r>
            <a:r>
              <a:rPr spc="-65"/>
              <a:t> </a:t>
            </a:r>
            <a:r>
              <a:rPr spc="-10"/>
              <a:t>fit</a:t>
            </a:r>
            <a:r>
              <a:rPr spc="-60"/>
              <a:t> </a:t>
            </a:r>
            <a:r>
              <a:t>to</a:t>
            </a:r>
            <a:r>
              <a:rPr spc="-65"/>
              <a:t> </a:t>
            </a:r>
            <a:r>
              <a:rPr spc="-25"/>
              <a:t>new </a:t>
            </a:r>
            <a:r>
              <a:t>Database</a:t>
            </a:r>
            <a:r>
              <a:rPr spc="-90"/>
              <a:t> </a:t>
            </a:r>
            <a:r>
              <a:t>and</a:t>
            </a:r>
            <a:r>
              <a:rPr spc="-60"/>
              <a:t> </a:t>
            </a:r>
            <a:r>
              <a:rPr spc="-30"/>
              <a:t>OS</a:t>
            </a:r>
            <a:r>
              <a:rPr spc="-55"/>
              <a:t> </a:t>
            </a:r>
            <a:r>
              <a:rPr spc="-10"/>
              <a:t>versions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Remote</a:t>
            </a:r>
            <a:r>
              <a:rPr spc="-45"/>
              <a:t> </a:t>
            </a:r>
            <a:r>
              <a:rPr spc="85"/>
              <a:t>VPN</a:t>
            </a:r>
            <a:r>
              <a:rPr spc="-35"/>
              <a:t> </a:t>
            </a:r>
            <a:r>
              <a:rPr spc="-10"/>
              <a:t>configuration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5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URL</a:t>
            </a:r>
            <a:r>
              <a:rPr spc="-114"/>
              <a:t> </a:t>
            </a:r>
            <a:r>
              <a:rPr spc="0"/>
              <a:t>filtering</a:t>
            </a:r>
            <a:r>
              <a:rPr spc="-104"/>
              <a:t> </a:t>
            </a:r>
            <a:r>
              <a:rPr spc="-10"/>
              <a:t>setup</a:t>
            </a:r>
          </a:p>
        </p:txBody>
      </p:sp>
      <p:sp>
        <p:nvSpPr>
          <p:cNvPr id="893" name="object 10"/>
          <p:cNvSpPr txBox="1"/>
          <p:nvPr/>
        </p:nvSpPr>
        <p:spPr>
          <a:xfrm>
            <a:off x="1905635" y="5464605"/>
            <a:ext cx="271843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82245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45">
                <a:hlinkClick r:id="rId5" invalidUrl="" action="" tgtFrame="" tooltip="" history="1" highlightClick="0" endSnd="0"/>
              </a:rPr>
              <a:t> </a:t>
            </a:r>
            <a:r>
              <a:rPr>
                <a:hlinkClick r:id="rId5" invalidUrl="" action="" tgtFrame="" tooltip="" history="1" highlightClick="0" endSnd="0"/>
              </a:rPr>
              <a:t>Cybersecurity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solutions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898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89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9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899" name="object 5"/>
          <p:cNvSpPr txBox="1"/>
          <p:nvPr/>
        </p:nvSpPr>
        <p:spPr>
          <a:xfrm>
            <a:off x="434745" y="2639516"/>
            <a:ext cx="10623551" cy="15209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5080" indent="12700">
              <a:lnSpc>
                <a:spcPts val="6000"/>
              </a:lnSpc>
              <a:spcBef>
                <a:spcPts val="800"/>
              </a:spcBef>
              <a:defRPr spc="120"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Designing</a:t>
            </a:r>
            <a:r>
              <a:rPr spc="-509"/>
              <a:t> </a:t>
            </a:r>
            <a:r>
              <a:rPr spc="-330"/>
              <a:t>&amp;</a:t>
            </a:r>
            <a:r>
              <a:rPr spc="-484"/>
              <a:t> </a:t>
            </a:r>
            <a:r>
              <a:rPr spc="165"/>
              <a:t>building</a:t>
            </a:r>
            <a:r>
              <a:rPr spc="-509"/>
              <a:t> </a:t>
            </a:r>
            <a:r>
              <a:rPr spc="-25"/>
              <a:t>of </a:t>
            </a:r>
            <a:r>
              <a:rPr spc="135"/>
              <a:t>telecommunication</a:t>
            </a:r>
            <a:r>
              <a:rPr spc="-520"/>
              <a:t> </a:t>
            </a:r>
            <a:r>
              <a:rPr spc="45"/>
              <a:t>networks</a:t>
            </a:r>
          </a:p>
        </p:txBody>
      </p:sp>
      <p:sp>
        <p:nvSpPr>
          <p:cNvPr id="900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01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906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904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05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07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08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09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MAIN </a:t>
            </a:r>
            <a:r>
              <a:rPr spc="-100"/>
              <a:t>DESIGN </a:t>
            </a:r>
            <a:r>
              <a:t>PROJECTS</a:t>
            </a:r>
            <a:r>
              <a:rPr spc="-100"/>
              <a:t> </a:t>
            </a:r>
            <a:r>
              <a:t>FOR DIFFERENT</a:t>
            </a:r>
            <a:r>
              <a:rPr spc="-100"/>
              <a:t> USERS</a:t>
            </a:r>
          </a:p>
        </p:txBody>
      </p:sp>
      <p:sp>
        <p:nvSpPr>
          <p:cNvPr id="910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11" name="object 8"/>
          <p:cNvSpPr txBox="1"/>
          <p:nvPr/>
        </p:nvSpPr>
        <p:spPr>
          <a:xfrm>
            <a:off x="511860" y="1129283"/>
            <a:ext cx="8742045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7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Designing</a:t>
            </a:r>
            <a:r>
              <a:rPr spc="-125"/>
              <a:t> </a:t>
            </a:r>
            <a:r>
              <a:rPr spc="-95"/>
              <a:t>of</a:t>
            </a:r>
            <a:r>
              <a:rPr spc="-110"/>
              <a:t> </a:t>
            </a:r>
            <a:r>
              <a:rPr spc="-114"/>
              <a:t>fixed</a:t>
            </a:r>
            <a:r>
              <a:rPr spc="-104"/>
              <a:t> </a:t>
            </a:r>
            <a:r>
              <a:rPr spc="-75"/>
              <a:t>telecommunication</a:t>
            </a:r>
            <a:r>
              <a:rPr spc="-140"/>
              <a:t> </a:t>
            </a:r>
            <a:r>
              <a:rPr spc="-90"/>
              <a:t>networks</a:t>
            </a:r>
          </a:p>
        </p:txBody>
      </p:sp>
      <p:sp>
        <p:nvSpPr>
          <p:cNvPr id="912" name="object 9"/>
          <p:cNvSpPr txBox="1"/>
          <p:nvPr/>
        </p:nvSpPr>
        <p:spPr>
          <a:xfrm>
            <a:off x="6905369" y="2165095"/>
            <a:ext cx="4864736" cy="3006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5080" indent="-228600">
              <a:lnSpc>
                <a:spcPts val="1300"/>
              </a:lnSpc>
              <a:spcBef>
                <a:spcPts val="4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200</a:t>
            </a:r>
            <a:r>
              <a:rPr spc="-94"/>
              <a:t> </a:t>
            </a:r>
            <a:r>
              <a:rPr spc="0"/>
              <a:t>projects</a:t>
            </a:r>
            <a:r>
              <a:rPr spc="-110"/>
              <a:t> </a:t>
            </a:r>
            <a:r>
              <a:rPr spc="0"/>
              <a:t>with</a:t>
            </a:r>
            <a:r>
              <a:rPr spc="-110"/>
              <a:t> </a:t>
            </a:r>
            <a:r>
              <a:t>a</a:t>
            </a:r>
            <a:r>
              <a:rPr spc="-94"/>
              <a:t> </a:t>
            </a:r>
            <a:r>
              <a:rPr spc="0"/>
              <a:t>total</a:t>
            </a:r>
            <a:r>
              <a:rPr spc="-130"/>
              <a:t> </a:t>
            </a:r>
            <a:r>
              <a:rPr spc="0"/>
              <a:t>of</a:t>
            </a:r>
            <a:r>
              <a:rPr spc="-104"/>
              <a:t> </a:t>
            </a:r>
            <a:r>
              <a:rPr spc="-80"/>
              <a:t>170,000</a:t>
            </a:r>
            <a:r>
              <a:rPr spc="-104"/>
              <a:t> </a:t>
            </a:r>
            <a:r>
              <a:rPr spc="-20"/>
              <a:t>pairs</a:t>
            </a:r>
            <a:r>
              <a:rPr spc="-85"/>
              <a:t> </a:t>
            </a:r>
            <a:r>
              <a:rPr spc="0"/>
              <a:t>of</a:t>
            </a:r>
            <a:r>
              <a:rPr spc="-110"/>
              <a:t> </a:t>
            </a:r>
            <a:r>
              <a:rPr spc="-10"/>
              <a:t>access </a:t>
            </a:r>
            <a:r>
              <a:rPr spc="0"/>
              <a:t>network</a:t>
            </a:r>
            <a:r>
              <a:rPr spc="-30"/>
              <a:t> </a:t>
            </a:r>
            <a:r>
              <a:rPr spc="0"/>
              <a:t>and</a:t>
            </a:r>
            <a:r>
              <a:rPr spc="15"/>
              <a:t> </a:t>
            </a:r>
            <a:r>
              <a:t>70</a:t>
            </a:r>
            <a:r>
              <a:rPr spc="10"/>
              <a:t> </a:t>
            </a:r>
            <a:r>
              <a:rPr spc="65"/>
              <a:t>km</a:t>
            </a:r>
            <a:r>
              <a:rPr spc="10"/>
              <a:t> </a:t>
            </a:r>
            <a:r>
              <a:rPr spc="0"/>
              <a:t>of</a:t>
            </a:r>
            <a:r>
              <a:rPr spc="30"/>
              <a:t> </a:t>
            </a:r>
            <a:r>
              <a:rPr spc="0"/>
              <a:t>telecommunication</a:t>
            </a:r>
            <a:r>
              <a:rPr spc="-40"/>
              <a:t> </a:t>
            </a:r>
            <a:r>
              <a:rPr spc="0"/>
              <a:t>ducts </a:t>
            </a:r>
            <a:r>
              <a:t>for </a:t>
            </a:r>
            <a:r>
              <a:rPr spc="0"/>
              <a:t>Telekom</a:t>
            </a:r>
            <a:r>
              <a:rPr spc="-55"/>
              <a:t> </a:t>
            </a:r>
            <a:r>
              <a:t>Serbia</a:t>
            </a:r>
            <a:r>
              <a:rPr spc="-40"/>
              <a:t> </a:t>
            </a:r>
            <a:r>
              <a:rPr spc="0"/>
              <a:t>and</a:t>
            </a:r>
            <a:r>
              <a:rPr spc="-35"/>
              <a:t> </a:t>
            </a:r>
            <a:r>
              <a:rPr spc="0"/>
              <a:t>Mtel</a:t>
            </a:r>
            <a:r>
              <a:rPr spc="-65"/>
              <a:t> </a:t>
            </a:r>
            <a:r>
              <a:rPr spc="0"/>
              <a:t>Banja</a:t>
            </a:r>
            <a:r>
              <a:rPr spc="-35"/>
              <a:t> </a:t>
            </a:r>
            <a:r>
              <a:rPr spc="-20"/>
              <a:t>Luka</a:t>
            </a:r>
          </a:p>
          <a:p>
            <a:pPr marL="240665" indent="-227965">
              <a:lnSpc>
                <a:spcPts val="1500"/>
              </a:lnSpc>
              <a:spcBef>
                <a:spcPts val="6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114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1300</a:t>
            </a:r>
            <a:r>
              <a:rPr spc="-80"/>
              <a:t> </a:t>
            </a:r>
            <a:r>
              <a:rPr spc="60"/>
              <a:t>km</a:t>
            </a:r>
            <a:r>
              <a:rPr spc="-70"/>
              <a:t> </a:t>
            </a:r>
            <a:r>
              <a:rPr spc="0"/>
              <a:t>of</a:t>
            </a:r>
            <a:r>
              <a:rPr spc="-80"/>
              <a:t> </a:t>
            </a:r>
            <a:r>
              <a:rPr spc="0"/>
              <a:t>optical</a:t>
            </a:r>
            <a:r>
              <a:rPr spc="-94"/>
              <a:t> </a:t>
            </a:r>
            <a:r>
              <a:rPr spc="0"/>
              <a:t>network</a:t>
            </a:r>
            <a:r>
              <a:rPr spc="-104"/>
              <a:t> </a:t>
            </a:r>
            <a:r>
              <a:rPr spc="-10"/>
              <a:t>for</a:t>
            </a:r>
            <a:r>
              <a:rPr spc="-75"/>
              <a:t> </a:t>
            </a:r>
            <a:r>
              <a:rPr spc="0"/>
              <a:t>Telekom</a:t>
            </a:r>
            <a:r>
              <a:rPr spc="-90"/>
              <a:t> </a:t>
            </a:r>
            <a:r>
              <a:rPr spc="-50"/>
              <a:t>Serbia,</a:t>
            </a:r>
            <a:r>
              <a:rPr spc="-65"/>
              <a:t> </a:t>
            </a:r>
            <a:r>
              <a:rPr spc="-20"/>
              <a:t>Mtel</a:t>
            </a:r>
          </a:p>
          <a:p>
            <a:pPr indent="241300">
              <a:lnSpc>
                <a:spcPts val="1500"/>
              </a:lnSpc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Banja</a:t>
            </a:r>
            <a:r>
              <a:rPr spc="-100"/>
              <a:t> </a:t>
            </a:r>
            <a:r>
              <a:rPr spc="-30"/>
              <a:t>Luka,</a:t>
            </a:r>
            <a:r>
              <a:rPr spc="-120"/>
              <a:t> </a:t>
            </a:r>
            <a:r>
              <a:t>ETF</a:t>
            </a:r>
            <a:r>
              <a:rPr spc="-100"/>
              <a:t> </a:t>
            </a:r>
            <a:r>
              <a:rPr spc="-10"/>
              <a:t>Belgrade,</a:t>
            </a:r>
            <a:r>
              <a:rPr spc="-94"/>
              <a:t> </a:t>
            </a:r>
            <a:r>
              <a:rPr spc="-10"/>
              <a:t>Transneft</a:t>
            </a:r>
          </a:p>
          <a:p>
            <a:pPr marL="241300" marR="189229" indent="-228600">
              <a:lnSpc>
                <a:spcPts val="13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Preliminary</a:t>
            </a:r>
            <a:r>
              <a:rPr spc="-60"/>
              <a:t> </a:t>
            </a:r>
            <a:r>
              <a:t>and</a:t>
            </a:r>
            <a:r>
              <a:rPr spc="-50"/>
              <a:t> </a:t>
            </a:r>
            <a:r>
              <a:t>main</a:t>
            </a:r>
            <a:r>
              <a:rPr spc="-55"/>
              <a:t> </a:t>
            </a:r>
            <a:r>
              <a:t>project</a:t>
            </a:r>
            <a:r>
              <a:rPr spc="-55"/>
              <a:t> </a:t>
            </a:r>
            <a:r>
              <a:rPr spc="-10"/>
              <a:t>for</a:t>
            </a:r>
            <a:r>
              <a:rPr spc="-60"/>
              <a:t> </a:t>
            </a:r>
            <a:r>
              <a:t>the</a:t>
            </a:r>
            <a:r>
              <a:rPr spc="-65"/>
              <a:t> </a:t>
            </a:r>
            <a:r>
              <a:rPr spc="-10"/>
              <a:t>construction </a:t>
            </a:r>
            <a:r>
              <a:t>of</a:t>
            </a:r>
            <a:r>
              <a:rPr spc="-85"/>
              <a:t> </a:t>
            </a:r>
            <a:r>
              <a:rPr spc="-165"/>
              <a:t>831</a:t>
            </a:r>
            <a:r>
              <a:rPr spc="-120"/>
              <a:t> </a:t>
            </a:r>
            <a:r>
              <a:rPr spc="65"/>
              <a:t>km</a:t>
            </a:r>
            <a:r>
              <a:rPr spc="-90"/>
              <a:t> </a:t>
            </a:r>
            <a:r>
              <a:t>of</a:t>
            </a:r>
            <a:r>
              <a:rPr spc="-80"/>
              <a:t> </a:t>
            </a:r>
            <a:r>
              <a:t>optical</a:t>
            </a:r>
            <a:r>
              <a:rPr spc="-110"/>
              <a:t> </a:t>
            </a:r>
            <a:r>
              <a:t>infrastructure</a:t>
            </a:r>
            <a:r>
              <a:rPr spc="-125"/>
              <a:t> </a:t>
            </a:r>
            <a:r>
              <a:t>along</a:t>
            </a:r>
            <a:r>
              <a:rPr spc="-85"/>
              <a:t> </a:t>
            </a:r>
            <a:r>
              <a:rPr spc="-25"/>
              <a:t>the </a:t>
            </a:r>
            <a:r>
              <a:t>highway</a:t>
            </a:r>
            <a:r>
              <a:rPr spc="-70"/>
              <a:t> </a:t>
            </a:r>
            <a:r>
              <a:t>E70</a:t>
            </a:r>
            <a:r>
              <a:rPr spc="-65"/>
              <a:t> </a:t>
            </a:r>
            <a:r>
              <a:rPr spc="-90"/>
              <a:t>&amp;</a:t>
            </a:r>
            <a:r>
              <a:rPr spc="-65"/>
              <a:t> </a:t>
            </a:r>
            <a:r>
              <a:rPr spc="-45"/>
              <a:t>E75</a:t>
            </a:r>
            <a:r>
              <a:rPr spc="-70"/>
              <a:t> </a:t>
            </a:r>
            <a:r>
              <a:rPr spc="-10"/>
              <a:t>for</a:t>
            </a:r>
            <a:r>
              <a:rPr spc="-75"/>
              <a:t> </a:t>
            </a:r>
            <a:r>
              <a:t>the</a:t>
            </a:r>
            <a:r>
              <a:rPr spc="-80"/>
              <a:t> </a:t>
            </a:r>
            <a:r>
              <a:rPr spc="-20"/>
              <a:t>investor</a:t>
            </a:r>
            <a:r>
              <a:rPr spc="-50"/>
              <a:t> </a:t>
            </a:r>
            <a:r>
              <a:t>Putevi</a:t>
            </a:r>
            <a:r>
              <a:rPr spc="-100"/>
              <a:t> </a:t>
            </a:r>
            <a:r>
              <a:rPr spc="-10"/>
              <a:t>Srbija</a:t>
            </a:r>
          </a:p>
          <a:p>
            <a:pPr marL="241300" marR="118745" indent="-228600">
              <a:lnSpc>
                <a:spcPct val="800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3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Idea</a:t>
            </a:r>
            <a:r>
              <a:rPr spc="-25"/>
              <a:t> </a:t>
            </a:r>
            <a:r>
              <a:rPr spc="0"/>
              <a:t>and</a:t>
            </a:r>
            <a:r>
              <a:t> </a:t>
            </a:r>
            <a:r>
              <a:rPr spc="0"/>
              <a:t>main</a:t>
            </a:r>
            <a:r>
              <a:rPr spc="-35"/>
              <a:t> </a:t>
            </a:r>
            <a:r>
              <a:rPr spc="0"/>
              <a:t>design</a:t>
            </a:r>
            <a:r>
              <a:rPr spc="-20"/>
              <a:t> for</a:t>
            </a:r>
            <a:r>
              <a:t> </a:t>
            </a:r>
            <a:r>
              <a:rPr spc="0"/>
              <a:t>the</a:t>
            </a:r>
            <a:r>
              <a:rPr spc="-40"/>
              <a:t> </a:t>
            </a:r>
            <a:r>
              <a:rPr spc="0"/>
              <a:t>adaptation</a:t>
            </a:r>
            <a:r>
              <a:rPr spc="-60"/>
              <a:t> </a:t>
            </a:r>
            <a:r>
              <a:rPr spc="-25"/>
              <a:t>of </a:t>
            </a:r>
            <a:r>
              <a:rPr spc="0"/>
              <a:t>communication</a:t>
            </a:r>
            <a:r>
              <a:rPr spc="40"/>
              <a:t> </a:t>
            </a:r>
            <a:r>
              <a:rPr spc="-10"/>
              <a:t>network,</a:t>
            </a:r>
            <a:r>
              <a:rPr spc="55"/>
              <a:t> </a:t>
            </a:r>
            <a:r>
              <a:rPr spc="0"/>
              <a:t>remote</a:t>
            </a:r>
            <a:r>
              <a:rPr spc="50"/>
              <a:t> </a:t>
            </a:r>
            <a:r>
              <a:rPr spc="0"/>
              <a:t>control</a:t>
            </a:r>
            <a:r>
              <a:rPr spc="55"/>
              <a:t> </a:t>
            </a:r>
            <a:r>
              <a:rPr spc="-25"/>
              <a:t>and </a:t>
            </a:r>
            <a:r>
              <a:rPr spc="-10"/>
              <a:t>surveillance</a:t>
            </a:r>
            <a:r>
              <a:rPr spc="-65"/>
              <a:t> </a:t>
            </a:r>
            <a:r>
              <a:rPr spc="-10"/>
              <a:t>system</a:t>
            </a:r>
            <a:r>
              <a:rPr spc="-65"/>
              <a:t> </a:t>
            </a:r>
            <a:r>
              <a:rPr spc="0"/>
              <a:t>along</a:t>
            </a:r>
            <a:r>
              <a:rPr spc="-65"/>
              <a:t> </a:t>
            </a:r>
            <a:r>
              <a:rPr spc="-204"/>
              <a:t>155</a:t>
            </a:r>
            <a:r>
              <a:rPr spc="-85"/>
              <a:t> </a:t>
            </a:r>
            <a:r>
              <a:rPr spc="65"/>
              <a:t>km</a:t>
            </a:r>
            <a:r>
              <a:rPr spc="-75"/>
              <a:t> </a:t>
            </a:r>
            <a:r>
              <a:rPr spc="-10"/>
              <a:t>oil</a:t>
            </a:r>
            <a:r>
              <a:rPr spc="-80"/>
              <a:t> </a:t>
            </a:r>
            <a:r>
              <a:rPr spc="0"/>
              <a:t>pipeline</a:t>
            </a:r>
            <a:r>
              <a:rPr spc="-55"/>
              <a:t> </a:t>
            </a:r>
            <a:r>
              <a:rPr spc="-10"/>
              <a:t>route </a:t>
            </a:r>
            <a:r>
              <a:rPr spc="0"/>
              <a:t>Danube-</a:t>
            </a:r>
            <a:r>
              <a:rPr spc="-75"/>
              <a:t> </a:t>
            </a:r>
            <a:r>
              <a:rPr spc="0"/>
              <a:t>Novi</a:t>
            </a:r>
            <a:r>
              <a:rPr spc="-50"/>
              <a:t> </a:t>
            </a:r>
            <a:r>
              <a:rPr spc="-10"/>
              <a:t>Sad</a:t>
            </a:r>
            <a:r>
              <a:rPr spc="-65"/>
              <a:t> </a:t>
            </a:r>
            <a:r>
              <a:rPr spc="-195"/>
              <a:t>–</a:t>
            </a:r>
            <a:r>
              <a:rPr spc="-65"/>
              <a:t> </a:t>
            </a:r>
            <a:r>
              <a:rPr spc="0"/>
              <a:t>Pančevo</a:t>
            </a:r>
            <a:r>
              <a:rPr spc="-70"/>
              <a:t> </a:t>
            </a:r>
            <a:r>
              <a:rPr spc="-10"/>
              <a:t>for</a:t>
            </a:r>
            <a:r>
              <a:rPr spc="-80"/>
              <a:t> </a:t>
            </a:r>
            <a:r>
              <a:rPr spc="0"/>
              <a:t>the</a:t>
            </a:r>
            <a:r>
              <a:rPr spc="-70"/>
              <a:t> </a:t>
            </a:r>
            <a:r>
              <a:rPr spc="-10"/>
              <a:t>Transneft</a:t>
            </a:r>
          </a:p>
          <a:p>
            <a:pPr marL="241300" marR="174625" indent="-228600">
              <a:lnSpc>
                <a:spcPts val="13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</a:t>
            </a:r>
            <a:r>
              <a:rPr spc="-65"/>
              <a:t> </a:t>
            </a:r>
            <a:r>
              <a:t>of</a:t>
            </a:r>
            <a:r>
              <a:rPr spc="-60"/>
              <a:t> </a:t>
            </a:r>
            <a:r>
              <a:rPr spc="-25"/>
              <a:t>a</a:t>
            </a:r>
            <a:r>
              <a:rPr spc="-85"/>
              <a:t> </a:t>
            </a:r>
            <a:r>
              <a:t>local</a:t>
            </a:r>
            <a:r>
              <a:rPr spc="-80"/>
              <a:t> </a:t>
            </a:r>
            <a:r>
              <a:t>industrial</a:t>
            </a:r>
            <a:r>
              <a:rPr spc="-75"/>
              <a:t> </a:t>
            </a:r>
            <a:r>
              <a:t>network</a:t>
            </a:r>
            <a:r>
              <a:rPr spc="-114"/>
              <a:t> </a:t>
            </a:r>
            <a:r>
              <a:rPr spc="-10"/>
              <a:t>for</a:t>
            </a:r>
            <a:r>
              <a:rPr spc="-70"/>
              <a:t> </a:t>
            </a:r>
            <a:r>
              <a:rPr spc="-20"/>
              <a:t>data </a:t>
            </a:r>
            <a:r>
              <a:t>transmission</a:t>
            </a:r>
            <a:r>
              <a:rPr spc="-50"/>
              <a:t> </a:t>
            </a:r>
            <a:r>
              <a:t>and</a:t>
            </a:r>
            <a:r>
              <a:rPr spc="-50"/>
              <a:t> </a:t>
            </a:r>
            <a:r>
              <a:t>archiving</a:t>
            </a:r>
            <a:r>
              <a:rPr spc="-45"/>
              <a:t> </a:t>
            </a:r>
            <a:r>
              <a:t>in</a:t>
            </a:r>
            <a:r>
              <a:rPr spc="-55"/>
              <a:t> </a:t>
            </a:r>
            <a:r>
              <a:t>the</a:t>
            </a:r>
            <a:r>
              <a:rPr spc="-65"/>
              <a:t> </a:t>
            </a:r>
            <a:r>
              <a:t>local</a:t>
            </a:r>
            <a:r>
              <a:rPr spc="-55"/>
              <a:t> </a:t>
            </a:r>
            <a:r>
              <a:t>network</a:t>
            </a:r>
            <a:r>
              <a:rPr spc="-90"/>
              <a:t> </a:t>
            </a:r>
            <a:r>
              <a:rPr spc="-25"/>
              <a:t>of </a:t>
            </a:r>
            <a:r>
              <a:t>the</a:t>
            </a:r>
            <a:r>
              <a:rPr spc="-50"/>
              <a:t> </a:t>
            </a:r>
            <a:r>
              <a:t>Brod</a:t>
            </a:r>
            <a:r>
              <a:rPr spc="-45"/>
              <a:t> </a:t>
            </a:r>
            <a:r>
              <a:t>Oil</a:t>
            </a:r>
            <a:r>
              <a:rPr spc="-45"/>
              <a:t> </a:t>
            </a:r>
            <a:r>
              <a:rPr spc="-10"/>
              <a:t>Refinery</a:t>
            </a:r>
          </a:p>
        </p:txBody>
      </p:sp>
      <p:sp>
        <p:nvSpPr>
          <p:cNvPr id="913" name="object 10"/>
          <p:cNvSpPr txBox="1"/>
          <p:nvPr/>
        </p:nvSpPr>
        <p:spPr>
          <a:xfrm>
            <a:off x="1793875" y="5464619"/>
            <a:ext cx="294195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77164">
              <a:spcBef>
                <a:spcPts val="500"/>
              </a:spcBef>
              <a:defRPr b="1" spc="-8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Telecommunication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25">
                <a:hlinkClick r:id="rId5" invalidUrl="" action="" tgtFrame="" tooltip="" history="1" highlightClick="0" endSnd="0"/>
              </a:rPr>
              <a:t>infrastructure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918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91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1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19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20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21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TELEKOM</a:t>
            </a:r>
            <a:r>
              <a:rPr spc="-200"/>
              <a:t> </a:t>
            </a:r>
            <a:r>
              <a:rPr spc="-100"/>
              <a:t>SERBIA</a:t>
            </a:r>
            <a:r>
              <a:rPr spc="-200"/>
              <a:t> </a:t>
            </a:r>
            <a:r>
              <a:rPr spc="100"/>
              <a:t>AND</a:t>
            </a:r>
            <a:r>
              <a:rPr spc="-200"/>
              <a:t> </a:t>
            </a:r>
            <a:r>
              <a:t>MTEL</a:t>
            </a:r>
            <a:r>
              <a:rPr spc="-200"/>
              <a:t> </a:t>
            </a:r>
            <a:r>
              <a:t>BANJA</a:t>
            </a:r>
            <a:r>
              <a:rPr spc="-200"/>
              <a:t> </a:t>
            </a:r>
            <a:r>
              <a:t>LUKA</a:t>
            </a:r>
          </a:p>
        </p:txBody>
      </p:sp>
      <p:sp>
        <p:nvSpPr>
          <p:cNvPr id="922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23" name="object 8"/>
          <p:cNvSpPr txBox="1"/>
          <p:nvPr/>
        </p:nvSpPr>
        <p:spPr>
          <a:xfrm>
            <a:off x="511859" y="1129283"/>
            <a:ext cx="980757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8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150"/>
              <a:t> </a:t>
            </a:r>
            <a:r>
              <a:rPr spc="-95"/>
              <a:t>of</a:t>
            </a:r>
            <a:r>
              <a:rPr spc="-135"/>
              <a:t> </a:t>
            </a:r>
            <a:r>
              <a:rPr spc="-90"/>
              <a:t>optical</a:t>
            </a:r>
            <a:r>
              <a:rPr spc="-130"/>
              <a:t> </a:t>
            </a:r>
            <a:r>
              <a:rPr spc="-110"/>
              <a:t>transport</a:t>
            </a:r>
            <a:r>
              <a:rPr spc="-140"/>
              <a:t> </a:t>
            </a:r>
            <a:r>
              <a:t>and</a:t>
            </a:r>
            <a:r>
              <a:rPr spc="-155"/>
              <a:t> </a:t>
            </a:r>
            <a:r>
              <a:rPr spc="-104"/>
              <a:t>access</a:t>
            </a:r>
            <a:r>
              <a:rPr spc="-130"/>
              <a:t> </a:t>
            </a:r>
            <a:r>
              <a:rPr spc="-65"/>
              <a:t>networks</a:t>
            </a:r>
          </a:p>
        </p:txBody>
      </p:sp>
      <p:sp>
        <p:nvSpPr>
          <p:cNvPr id="924" name="object 9"/>
          <p:cNvSpPr txBox="1"/>
          <p:nvPr/>
        </p:nvSpPr>
        <p:spPr>
          <a:xfrm>
            <a:off x="6905369" y="2167763"/>
            <a:ext cx="4672331" cy="2082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89535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120"/>
              <a:t> </a:t>
            </a:r>
            <a:r>
              <a:t>of</a:t>
            </a:r>
            <a:r>
              <a:rPr spc="-90"/>
              <a:t> </a:t>
            </a:r>
            <a:r>
              <a:t>900</a:t>
            </a:r>
            <a:r>
              <a:rPr spc="-85"/>
              <a:t> </a:t>
            </a:r>
            <a:r>
              <a:rPr spc="65"/>
              <a:t>km</a:t>
            </a:r>
            <a:r>
              <a:rPr spc="-94"/>
              <a:t> </a:t>
            </a:r>
            <a:r>
              <a:t>of</a:t>
            </a:r>
            <a:r>
              <a:rPr spc="-94"/>
              <a:t> </a:t>
            </a:r>
            <a:r>
              <a:t>fiber</a:t>
            </a:r>
            <a:r>
              <a:rPr spc="-85"/>
              <a:t> </a:t>
            </a:r>
            <a:r>
              <a:rPr spc="-10"/>
              <a:t>optical </a:t>
            </a:r>
            <a:r>
              <a:t>infrastructure</a:t>
            </a:r>
            <a:r>
              <a:rPr spc="-80"/>
              <a:t> </a:t>
            </a:r>
            <a:r>
              <a:rPr spc="-10"/>
              <a:t>for</a:t>
            </a:r>
            <a:r>
              <a:rPr spc="-50"/>
              <a:t> </a:t>
            </a:r>
            <a:r>
              <a:t>Telekom</a:t>
            </a:r>
            <a:r>
              <a:rPr spc="-65"/>
              <a:t> </a:t>
            </a:r>
            <a:r>
              <a:rPr spc="-25"/>
              <a:t>Serbia</a:t>
            </a:r>
            <a:r>
              <a:rPr spc="-50"/>
              <a:t> </a:t>
            </a:r>
            <a:r>
              <a:t>and</a:t>
            </a:r>
            <a:r>
              <a:rPr spc="-35"/>
              <a:t> </a:t>
            </a:r>
            <a:r>
              <a:t>Mtel</a:t>
            </a:r>
            <a:r>
              <a:rPr spc="-80"/>
              <a:t> </a:t>
            </a:r>
            <a:r>
              <a:rPr spc="-10"/>
              <a:t>Banja </a:t>
            </a:r>
            <a:r>
              <a:rPr spc="-20"/>
              <a:t>Luka</a:t>
            </a:r>
          </a:p>
          <a:p>
            <a:pPr marL="241300" marR="5080" indent="-228600">
              <a:lnSpc>
                <a:spcPct val="90100"/>
              </a:lnSpc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Building</a:t>
            </a:r>
            <a:r>
              <a:rPr spc="-15"/>
              <a:t> </a:t>
            </a:r>
            <a:r>
              <a:t>of</a:t>
            </a:r>
            <a:r>
              <a:rPr spc="5"/>
              <a:t> </a:t>
            </a:r>
            <a:r>
              <a:t>access</a:t>
            </a:r>
            <a:r>
              <a:rPr spc="-30"/>
              <a:t> </a:t>
            </a:r>
            <a:r>
              <a:t>network</a:t>
            </a:r>
            <a:r>
              <a:rPr spc="-40"/>
              <a:t> </a:t>
            </a:r>
            <a:r>
              <a:t>with</a:t>
            </a:r>
            <a:r>
              <a:rPr spc="-15"/>
              <a:t> </a:t>
            </a:r>
            <a:r>
              <a:rPr spc="-10"/>
              <a:t>220,000 </a:t>
            </a:r>
            <a:r>
              <a:t>subscribers</a:t>
            </a:r>
            <a:r>
              <a:rPr spc="-90"/>
              <a:t> </a:t>
            </a:r>
            <a:r>
              <a:rPr spc="-10"/>
              <a:t>for</a:t>
            </a:r>
            <a:r>
              <a:rPr spc="-85"/>
              <a:t> </a:t>
            </a:r>
            <a:r>
              <a:t>Telekom</a:t>
            </a:r>
            <a:r>
              <a:rPr spc="-100"/>
              <a:t> </a:t>
            </a:r>
            <a:r>
              <a:rPr spc="-25"/>
              <a:t>Serbia</a:t>
            </a:r>
            <a:r>
              <a:rPr spc="-85"/>
              <a:t> </a:t>
            </a:r>
            <a:r>
              <a:t>and</a:t>
            </a:r>
            <a:r>
              <a:rPr spc="-94"/>
              <a:t> </a:t>
            </a:r>
            <a:r>
              <a:rPr spc="-60"/>
              <a:t>250</a:t>
            </a:r>
            <a:r>
              <a:rPr spc="-85"/>
              <a:t> </a:t>
            </a:r>
            <a:r>
              <a:rPr spc="65"/>
              <a:t>km</a:t>
            </a:r>
            <a:r>
              <a:rPr spc="-85"/>
              <a:t> </a:t>
            </a:r>
            <a:r>
              <a:rPr spc="-25"/>
              <a:t>of </a:t>
            </a:r>
            <a:r>
              <a:t>optical</a:t>
            </a:r>
            <a:r>
              <a:rPr spc="-40"/>
              <a:t> </a:t>
            </a:r>
            <a:r>
              <a:t>transport</a:t>
            </a:r>
            <a:r>
              <a:rPr spc="-40"/>
              <a:t> </a:t>
            </a:r>
            <a:r>
              <a:t>network</a:t>
            </a:r>
            <a:r>
              <a:rPr spc="-55"/>
              <a:t> </a:t>
            </a:r>
            <a:r>
              <a:t>on</a:t>
            </a:r>
            <a:r>
              <a:rPr spc="-10"/>
              <a:t> </a:t>
            </a:r>
            <a:r>
              <a:t>the</a:t>
            </a:r>
            <a:r>
              <a:rPr spc="-30"/>
              <a:t> </a:t>
            </a:r>
            <a:r>
              <a:t>following</a:t>
            </a:r>
            <a:r>
              <a:rPr spc="-15"/>
              <a:t> </a:t>
            </a:r>
            <a:r>
              <a:rPr spc="-25"/>
              <a:t>routes: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Belgrade-Novi</a:t>
            </a:r>
            <a:r>
              <a:rPr spc="-4"/>
              <a:t> </a:t>
            </a:r>
            <a:r>
              <a:rPr spc="-25"/>
              <a:t>Sad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30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Kraljevo-</a:t>
            </a:r>
            <a:r>
              <a:rPr spc="-9"/>
              <a:t>Raska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Bor-</a:t>
            </a:r>
            <a:r>
              <a:rPr spc="-19"/>
              <a:t>Zlot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Požega</a:t>
            </a:r>
            <a:r>
              <a:rPr spc="-30"/>
              <a:t> </a:t>
            </a:r>
            <a:r>
              <a:rPr spc="-79"/>
              <a:t>-</a:t>
            </a:r>
            <a:r>
              <a:rPr spc="4"/>
              <a:t> </a:t>
            </a:r>
            <a:r>
              <a:rPr spc="-9"/>
              <a:t>Kruščica</a:t>
            </a:r>
          </a:p>
        </p:txBody>
      </p:sp>
      <p:sp>
        <p:nvSpPr>
          <p:cNvPr id="925" name="object 10"/>
          <p:cNvSpPr txBox="1"/>
          <p:nvPr/>
        </p:nvSpPr>
        <p:spPr>
          <a:xfrm>
            <a:off x="1793875" y="5464619"/>
            <a:ext cx="294195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77164">
              <a:spcBef>
                <a:spcPts val="500"/>
              </a:spcBef>
              <a:defRPr b="1" spc="-8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Telecommunication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25">
                <a:hlinkClick r:id="rId5" invalidUrl="" action="" tgtFrame="" tooltip="" history="1" highlightClick="0" endSnd="0"/>
              </a:rPr>
              <a:t>infrastructure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930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928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29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31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2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33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TARGO</a:t>
            </a:r>
            <a:r>
              <a:rPr spc="-200"/>
              <a:t> </a:t>
            </a:r>
            <a:r>
              <a:t>TELEKOM</a:t>
            </a:r>
            <a:r>
              <a:rPr spc="-200"/>
              <a:t> </a:t>
            </a:r>
            <a:r>
              <a:rPr spc="-100"/>
              <a:t>SERBIA</a:t>
            </a:r>
          </a:p>
        </p:txBody>
      </p:sp>
      <p:sp>
        <p:nvSpPr>
          <p:cNvPr id="934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35" name="object 8"/>
          <p:cNvSpPr txBox="1"/>
          <p:nvPr/>
        </p:nvSpPr>
        <p:spPr>
          <a:xfrm>
            <a:off x="511860" y="1129283"/>
            <a:ext cx="9801860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65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Building</a:t>
            </a:r>
            <a:r>
              <a:rPr spc="-190"/>
              <a:t> </a:t>
            </a:r>
            <a:r>
              <a:rPr spc="-95"/>
              <a:t>of</a:t>
            </a:r>
            <a:r>
              <a:rPr spc="-145"/>
              <a:t> </a:t>
            </a:r>
            <a:r>
              <a:t>the</a:t>
            </a:r>
            <a:r>
              <a:rPr spc="-145"/>
              <a:t> </a:t>
            </a:r>
            <a:r>
              <a:rPr spc="-95"/>
              <a:t>METRO</a:t>
            </a:r>
            <a:r>
              <a:rPr spc="-145"/>
              <a:t> </a:t>
            </a:r>
            <a:r>
              <a:rPr spc="-90"/>
              <a:t>network</a:t>
            </a:r>
            <a:r>
              <a:rPr spc="-170"/>
              <a:t> </a:t>
            </a:r>
            <a:r>
              <a:rPr spc="-100"/>
              <a:t>in</a:t>
            </a:r>
            <a:r>
              <a:rPr spc="-145"/>
              <a:t> </a:t>
            </a:r>
            <a:r>
              <a:rPr spc="-70"/>
              <a:t>the</a:t>
            </a:r>
            <a:r>
              <a:rPr spc="-155"/>
              <a:t> </a:t>
            </a:r>
            <a:r>
              <a:rPr spc="-85"/>
              <a:t>city</a:t>
            </a:r>
            <a:r>
              <a:rPr spc="-140"/>
              <a:t> </a:t>
            </a:r>
            <a:r>
              <a:rPr spc="-110"/>
              <a:t>of</a:t>
            </a:r>
            <a:r>
              <a:rPr spc="-150"/>
              <a:t> </a:t>
            </a:r>
            <a:r>
              <a:rPr spc="-50"/>
              <a:t>Belgrade</a:t>
            </a:r>
          </a:p>
        </p:txBody>
      </p:sp>
      <p:sp>
        <p:nvSpPr>
          <p:cNvPr id="936" name="object 9"/>
          <p:cNvSpPr txBox="1"/>
          <p:nvPr/>
        </p:nvSpPr>
        <p:spPr>
          <a:xfrm>
            <a:off x="6905369" y="2143606"/>
            <a:ext cx="4626611" cy="29456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665" indent="-227965"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Project</a:t>
            </a:r>
            <a:r>
              <a:rPr spc="-94"/>
              <a:t> </a:t>
            </a:r>
            <a:r>
              <a:rPr spc="-20"/>
              <a:t>value</a:t>
            </a:r>
            <a:r>
              <a:rPr spc="-65"/>
              <a:t> </a:t>
            </a:r>
            <a:r>
              <a:t>was</a:t>
            </a:r>
            <a:r>
              <a:rPr spc="-80"/>
              <a:t> </a:t>
            </a:r>
            <a:r>
              <a:t>cca</a:t>
            </a:r>
            <a:r>
              <a:rPr spc="-80"/>
              <a:t> </a:t>
            </a:r>
            <a:r>
              <a:t>900K</a:t>
            </a:r>
            <a:r>
              <a:rPr spc="-60"/>
              <a:t> </a:t>
            </a:r>
            <a:r>
              <a:rPr spc="30"/>
              <a:t>EUR</a:t>
            </a:r>
          </a:p>
          <a:p>
            <a:pPr marL="241300" marR="524509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6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250 </a:t>
            </a:r>
            <a:r>
              <a:rPr spc="65"/>
              <a:t>km</a:t>
            </a:r>
            <a:r>
              <a:t> </a:t>
            </a:r>
            <a:r>
              <a:rPr spc="0"/>
              <a:t>of</a:t>
            </a:r>
            <a:r>
              <a:rPr spc="-65"/>
              <a:t> </a:t>
            </a:r>
            <a:r>
              <a:rPr spc="0"/>
              <a:t>an</a:t>
            </a:r>
            <a:r>
              <a:rPr spc="-65"/>
              <a:t> </a:t>
            </a:r>
            <a:r>
              <a:rPr spc="0"/>
              <a:t>optical</a:t>
            </a:r>
            <a:r>
              <a:rPr spc="-80"/>
              <a:t> </a:t>
            </a:r>
            <a:r>
              <a:rPr spc="0"/>
              <a:t>metro</a:t>
            </a:r>
            <a:r>
              <a:rPr spc="-75"/>
              <a:t> </a:t>
            </a:r>
            <a:r>
              <a:rPr spc="0"/>
              <a:t>network</a:t>
            </a:r>
            <a:r>
              <a:rPr spc="-94"/>
              <a:t> </a:t>
            </a:r>
            <a:r>
              <a:rPr spc="0"/>
              <a:t>built</a:t>
            </a:r>
            <a:r>
              <a:rPr spc="-65"/>
              <a:t> </a:t>
            </a:r>
            <a:r>
              <a:rPr spc="-25"/>
              <a:t>in </a:t>
            </a:r>
            <a:r>
              <a:rPr spc="-10"/>
              <a:t>Belgrade</a:t>
            </a:r>
          </a:p>
          <a:p>
            <a:pPr marL="241300" marR="48259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Existing</a:t>
            </a:r>
            <a:r>
              <a:rPr spc="-70"/>
              <a:t> </a:t>
            </a:r>
            <a:r>
              <a:t>water</a:t>
            </a:r>
            <a:r>
              <a:rPr spc="-114"/>
              <a:t> </a:t>
            </a:r>
            <a:r>
              <a:t>supply</a:t>
            </a:r>
            <a:r>
              <a:rPr spc="-75"/>
              <a:t> </a:t>
            </a:r>
            <a:r>
              <a:t>sewerage</a:t>
            </a:r>
            <a:r>
              <a:rPr spc="-90"/>
              <a:t> </a:t>
            </a:r>
            <a:r>
              <a:t>was</a:t>
            </a:r>
            <a:r>
              <a:rPr spc="-85"/>
              <a:t> </a:t>
            </a:r>
            <a:r>
              <a:t>used</a:t>
            </a:r>
            <a:r>
              <a:rPr spc="-94"/>
              <a:t> </a:t>
            </a:r>
            <a:r>
              <a:rPr spc="-10"/>
              <a:t>for</a:t>
            </a:r>
            <a:r>
              <a:rPr spc="-80"/>
              <a:t> </a:t>
            </a:r>
            <a:r>
              <a:rPr spc="-25"/>
              <a:t>the </a:t>
            </a:r>
            <a:r>
              <a:t>transport</a:t>
            </a:r>
            <a:r>
              <a:rPr spc="-104"/>
              <a:t> </a:t>
            </a:r>
            <a:r>
              <a:rPr spc="-10"/>
              <a:t>network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Covered</a:t>
            </a:r>
            <a:r>
              <a:rPr spc="-20"/>
              <a:t> </a:t>
            </a:r>
            <a:r>
              <a:rPr spc="-180"/>
              <a:t>95%</a:t>
            </a:r>
            <a:r>
              <a:rPr spc="-45"/>
              <a:t> </a:t>
            </a:r>
            <a:r>
              <a:t>of</a:t>
            </a:r>
            <a:r>
              <a:rPr spc="-20"/>
              <a:t> </a:t>
            </a:r>
            <a:r>
              <a:t>the</a:t>
            </a:r>
            <a:r>
              <a:rPr spc="-45"/>
              <a:t> </a:t>
            </a:r>
            <a:r>
              <a:t>urban</a:t>
            </a:r>
            <a:r>
              <a:rPr spc="-50"/>
              <a:t> </a:t>
            </a:r>
            <a:r>
              <a:rPr spc="-25"/>
              <a:t>area</a:t>
            </a:r>
            <a:r>
              <a:rPr spc="-35"/>
              <a:t> </a:t>
            </a:r>
            <a:r>
              <a:t>and</a:t>
            </a:r>
            <a:r>
              <a:rPr spc="-35"/>
              <a:t> </a:t>
            </a:r>
            <a:r>
              <a:t>connected</a:t>
            </a:r>
            <a:r>
              <a:rPr spc="-45"/>
              <a:t> </a:t>
            </a:r>
            <a:r>
              <a:rPr spc="-25"/>
              <a:t>all </a:t>
            </a:r>
            <a:r>
              <a:rPr spc="-10"/>
              <a:t>parts</a:t>
            </a:r>
            <a:r>
              <a:rPr spc="-110"/>
              <a:t> </a:t>
            </a:r>
            <a:r>
              <a:t>of</a:t>
            </a:r>
            <a:r>
              <a:rPr spc="-80"/>
              <a:t> </a:t>
            </a:r>
            <a:r>
              <a:t>the</a:t>
            </a:r>
            <a:r>
              <a:rPr spc="-100"/>
              <a:t> </a:t>
            </a:r>
            <a:r>
              <a:rPr spc="-20"/>
              <a:t>city</a:t>
            </a:r>
          </a:p>
          <a:p>
            <a:pPr marL="241300" marR="8254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Residential</a:t>
            </a:r>
            <a:r>
              <a:rPr spc="-90"/>
              <a:t> </a:t>
            </a:r>
            <a:r>
              <a:t>and</a:t>
            </a:r>
            <a:r>
              <a:rPr spc="-60"/>
              <a:t> </a:t>
            </a:r>
            <a:r>
              <a:t>business</a:t>
            </a:r>
            <a:r>
              <a:rPr spc="-70"/>
              <a:t> </a:t>
            </a:r>
            <a:r>
              <a:rPr spc="-20"/>
              <a:t>users</a:t>
            </a:r>
            <a:r>
              <a:rPr spc="-60"/>
              <a:t> </a:t>
            </a:r>
            <a:r>
              <a:rPr spc="-25"/>
              <a:t>are</a:t>
            </a:r>
            <a:r>
              <a:rPr spc="-75"/>
              <a:t> </a:t>
            </a:r>
            <a:r>
              <a:t>provided</a:t>
            </a:r>
            <a:r>
              <a:rPr spc="-40"/>
              <a:t> </a:t>
            </a:r>
            <a:r>
              <a:rPr spc="-20"/>
              <a:t>with </a:t>
            </a:r>
            <a:r>
              <a:t>high capacities</a:t>
            </a:r>
            <a:r>
              <a:rPr spc="-15"/>
              <a:t> </a:t>
            </a:r>
            <a:r>
              <a:rPr spc="-10"/>
              <a:t>for</a:t>
            </a:r>
            <a:r>
              <a:rPr spc="-20"/>
              <a:t> </a:t>
            </a:r>
            <a:r>
              <a:t>multimedia</a:t>
            </a:r>
            <a:r>
              <a:rPr spc="-15"/>
              <a:t> </a:t>
            </a:r>
            <a:r>
              <a:t>data</a:t>
            </a:r>
            <a:r>
              <a:rPr spc="-20"/>
              <a:t> </a:t>
            </a:r>
            <a:r>
              <a:rPr spc="-10"/>
              <a:t>transmission</a:t>
            </a:r>
          </a:p>
          <a:p>
            <a:pPr marL="241300" marR="145414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Cables</a:t>
            </a:r>
            <a:r>
              <a:rPr spc="-65"/>
              <a:t> </a:t>
            </a:r>
            <a:r>
              <a:rPr spc="-25"/>
              <a:t>are</a:t>
            </a:r>
            <a:r>
              <a:rPr spc="-65"/>
              <a:t> </a:t>
            </a:r>
            <a:r>
              <a:t>terminated</a:t>
            </a:r>
            <a:r>
              <a:rPr spc="-120"/>
              <a:t> </a:t>
            </a:r>
            <a:r>
              <a:t>in</a:t>
            </a:r>
            <a:r>
              <a:rPr spc="-60"/>
              <a:t> </a:t>
            </a:r>
            <a:r>
              <a:rPr spc="-10"/>
              <a:t>street</a:t>
            </a:r>
            <a:r>
              <a:rPr spc="-90"/>
              <a:t> </a:t>
            </a:r>
            <a:r>
              <a:rPr spc="-10"/>
              <a:t>cabinets,</a:t>
            </a:r>
            <a:r>
              <a:rPr spc="-80"/>
              <a:t> </a:t>
            </a:r>
            <a:r>
              <a:rPr spc="-20"/>
              <a:t>mini </a:t>
            </a:r>
            <a:r>
              <a:t>connectors,</a:t>
            </a:r>
            <a:r>
              <a:rPr spc="-90"/>
              <a:t> </a:t>
            </a:r>
            <a:r>
              <a:t>terminal</a:t>
            </a:r>
            <a:r>
              <a:rPr spc="-75"/>
              <a:t> </a:t>
            </a:r>
            <a:r>
              <a:t>optical</a:t>
            </a:r>
            <a:r>
              <a:rPr spc="-80"/>
              <a:t> </a:t>
            </a:r>
            <a:r>
              <a:rPr spc="-50"/>
              <a:t>boxes,</a:t>
            </a:r>
            <a:r>
              <a:rPr spc="-45"/>
              <a:t> </a:t>
            </a:r>
            <a:r>
              <a:t>in</a:t>
            </a:r>
            <a:r>
              <a:rPr spc="-55"/>
              <a:t> </a:t>
            </a:r>
            <a:r>
              <a:rPr spc="-10"/>
              <a:t>building’s halls</a:t>
            </a:r>
            <a:r>
              <a:rPr spc="-75"/>
              <a:t> </a:t>
            </a:r>
            <a:r>
              <a:t>and</a:t>
            </a:r>
            <a:r>
              <a:rPr spc="-90"/>
              <a:t> </a:t>
            </a:r>
            <a:r>
              <a:t>at</a:t>
            </a:r>
            <a:r>
              <a:rPr spc="-94"/>
              <a:t> </a:t>
            </a:r>
            <a:r>
              <a:rPr spc="-30"/>
              <a:t>users’</a:t>
            </a:r>
            <a:r>
              <a:rPr spc="-85"/>
              <a:t> </a:t>
            </a:r>
            <a:r>
              <a:rPr spc="-10"/>
              <a:t>premises</a:t>
            </a:r>
          </a:p>
        </p:txBody>
      </p:sp>
      <p:sp>
        <p:nvSpPr>
          <p:cNvPr id="937" name="object 10"/>
          <p:cNvSpPr txBox="1"/>
          <p:nvPr/>
        </p:nvSpPr>
        <p:spPr>
          <a:xfrm>
            <a:off x="1793875" y="5464619"/>
            <a:ext cx="294195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77164">
              <a:spcBef>
                <a:spcPts val="500"/>
              </a:spcBef>
              <a:defRPr b="1" spc="-8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Telecommunication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25">
                <a:hlinkClick r:id="rId5" invalidUrl="" action="" tgtFrame="" tooltip="" history="1" highlightClick="0" endSnd="0"/>
              </a:rPr>
              <a:t>infrastructure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942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94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4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43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44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45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100"/>
            </a:pPr>
            <a:r>
              <a:t>BH</a:t>
            </a:r>
            <a:r>
              <a:rPr spc="-200"/>
              <a:t> </a:t>
            </a:r>
            <a:r>
              <a:rPr spc="0"/>
              <a:t>TELEKOM,</a:t>
            </a:r>
            <a:r>
              <a:rPr spc="-200"/>
              <a:t> </a:t>
            </a:r>
            <a:r>
              <a:rPr spc="0"/>
              <a:t>FEDERATION</a:t>
            </a:r>
            <a:r>
              <a:rPr spc="-200"/>
              <a:t> </a:t>
            </a:r>
            <a:r>
              <a:t>OF</a:t>
            </a:r>
            <a:r>
              <a:rPr spc="-200"/>
              <a:t> </a:t>
            </a:r>
            <a:r>
              <a:rPr spc="0"/>
              <a:t>BOSNIA</a:t>
            </a:r>
            <a:r>
              <a:rPr spc="-200"/>
              <a:t> </a:t>
            </a:r>
            <a:r>
              <a:t>AND</a:t>
            </a:r>
            <a:r>
              <a:rPr spc="-200"/>
              <a:t> </a:t>
            </a:r>
            <a:r>
              <a:rPr spc="-100"/>
              <a:t>HERZEGOVINA</a:t>
            </a:r>
          </a:p>
        </p:txBody>
      </p:sp>
      <p:sp>
        <p:nvSpPr>
          <p:cNvPr id="946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47" name="object 8"/>
          <p:cNvSpPr txBox="1"/>
          <p:nvPr/>
        </p:nvSpPr>
        <p:spPr>
          <a:xfrm>
            <a:off x="511859" y="1129283"/>
            <a:ext cx="544512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04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Modernization</a:t>
            </a:r>
            <a:r>
              <a:rPr spc="-170"/>
              <a:t> </a:t>
            </a:r>
            <a:r>
              <a:rPr spc="-95"/>
              <a:t>of</a:t>
            </a:r>
            <a:r>
              <a:rPr spc="-125"/>
              <a:t> </a:t>
            </a:r>
            <a:r>
              <a:rPr spc="-114"/>
              <a:t>LTE</a:t>
            </a:r>
            <a:r>
              <a:rPr spc="-140"/>
              <a:t> </a:t>
            </a:r>
            <a:r>
              <a:rPr spc="-55"/>
              <a:t>network</a:t>
            </a:r>
          </a:p>
        </p:txBody>
      </p:sp>
      <p:sp>
        <p:nvSpPr>
          <p:cNvPr id="948" name="object 9"/>
          <p:cNvSpPr txBox="1"/>
          <p:nvPr/>
        </p:nvSpPr>
        <p:spPr>
          <a:xfrm>
            <a:off x="6905369" y="2143606"/>
            <a:ext cx="3841751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665" indent="-227965"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</a:t>
            </a:r>
            <a:r>
              <a:rPr spc="-10"/>
              <a:t> </a:t>
            </a:r>
            <a:r>
              <a:t>and</a:t>
            </a:r>
            <a:r>
              <a:rPr spc="-10"/>
              <a:t> </a:t>
            </a:r>
            <a:r>
              <a:t>construction</a:t>
            </a:r>
            <a:r>
              <a:rPr spc="-65"/>
              <a:t> </a:t>
            </a:r>
            <a:r>
              <a:t>of LTE</a:t>
            </a:r>
            <a:r>
              <a:rPr spc="-20"/>
              <a:t> </a:t>
            </a:r>
            <a:r>
              <a:rPr spc="-10"/>
              <a:t>network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Delivery</a:t>
            </a:r>
            <a:r>
              <a:rPr spc="-75"/>
              <a:t> </a:t>
            </a:r>
            <a:r>
              <a:rPr spc="0"/>
              <a:t>and</a:t>
            </a:r>
            <a:r>
              <a:rPr spc="-80"/>
              <a:t> </a:t>
            </a:r>
            <a:r>
              <a:rPr spc="0"/>
              <a:t>installation</a:t>
            </a:r>
            <a:r>
              <a:rPr spc="-80"/>
              <a:t> </a:t>
            </a:r>
            <a:r>
              <a:rPr spc="0"/>
              <a:t>of</a:t>
            </a:r>
            <a:r>
              <a:rPr spc="-85"/>
              <a:t> </a:t>
            </a:r>
            <a:r>
              <a:rPr spc="-10"/>
              <a:t>equipment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2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System</a:t>
            </a:r>
            <a:r>
              <a:rPr spc="-85"/>
              <a:t> </a:t>
            </a:r>
            <a:r>
              <a:rPr spc="-10"/>
              <a:t>maintenance</a:t>
            </a:r>
          </a:p>
        </p:txBody>
      </p:sp>
      <p:sp>
        <p:nvSpPr>
          <p:cNvPr id="949" name="object 10"/>
          <p:cNvSpPr txBox="1"/>
          <p:nvPr/>
        </p:nvSpPr>
        <p:spPr>
          <a:xfrm>
            <a:off x="1793875" y="5464619"/>
            <a:ext cx="294195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77164">
              <a:spcBef>
                <a:spcPts val="500"/>
              </a:spcBef>
              <a:defRPr b="1" spc="-8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Telecommunication</a:t>
            </a:r>
            <a:r>
              <a:rPr spc="-60">
                <a:hlinkClick r:id="rId5" invalidUrl="" action="" tgtFrame="" tooltip="" history="1" highlightClick="0" endSnd="0"/>
              </a:rPr>
              <a:t> </a:t>
            </a:r>
            <a:r>
              <a:rPr spc="-25">
                <a:hlinkClick r:id="rId5" invalidUrl="" action="" tgtFrame="" tooltip="" history="1" highlightClick="0" endSnd="0"/>
              </a:rPr>
              <a:t>infrastructure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bject 14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182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18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83" name="object 5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173354">
              <a:defRPr sz="3400">
                <a:solidFill>
                  <a:srgbClr val="FFFFFF"/>
                </a:solidFill>
              </a:defRPr>
            </a:pPr>
            <a:r>
              <a:t>Our</a:t>
            </a:r>
            <a:r>
              <a:rPr spc="-300"/>
              <a:t> </a:t>
            </a:r>
            <a:r>
              <a:t>business</a:t>
            </a:r>
            <a:r>
              <a:rPr spc="-400"/>
              <a:t> </a:t>
            </a:r>
            <a:r>
              <a:t>model</a:t>
            </a:r>
          </a:p>
        </p:txBody>
      </p:sp>
      <p:sp>
        <p:nvSpPr>
          <p:cNvPr id="184" name="object 6"/>
          <p:cNvSpPr txBox="1"/>
          <p:nvPr/>
        </p:nvSpPr>
        <p:spPr>
          <a:xfrm>
            <a:off x="510030" y="3227146"/>
            <a:ext cx="3447417" cy="1308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571625" indent="12700">
              <a:lnSpc>
                <a:spcPts val="2800"/>
              </a:lnSpc>
              <a:spcBef>
                <a:spcPts val="400"/>
              </a:spcBef>
              <a:defRPr spc="-10" sz="2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System integration</a:t>
            </a:r>
          </a:p>
          <a:p>
            <a:pPr indent="12700">
              <a:spcBef>
                <a:spcPts val="1300"/>
              </a:spcBef>
              <a:defRPr spc="-60"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</a:t>
            </a:r>
            <a:r>
              <a:rPr spc="-20"/>
              <a:t> </a:t>
            </a:r>
            <a:r>
              <a:rPr spc="0"/>
              <a:t>the</a:t>
            </a:r>
            <a:r>
              <a:rPr spc="-50"/>
              <a:t> </a:t>
            </a:r>
            <a:r>
              <a:rPr spc="-120"/>
              <a:t>IT</a:t>
            </a:r>
            <a:r>
              <a:rPr spc="-30"/>
              <a:t> </a:t>
            </a:r>
            <a:r>
              <a:rPr spc="0"/>
              <a:t>domain</a:t>
            </a:r>
            <a:r>
              <a:rPr spc="-15"/>
              <a:t> </a:t>
            </a:r>
            <a:r>
              <a:rPr spc="0"/>
              <a:t>and</a:t>
            </a:r>
            <a:r>
              <a:rPr spc="-35"/>
              <a:t> </a:t>
            </a:r>
            <a:r>
              <a:rPr spc="0"/>
              <a:t>cooperation</a:t>
            </a:r>
            <a:r>
              <a:rPr spc="-70"/>
              <a:t> </a:t>
            </a:r>
            <a:r>
              <a:rPr spc="-20"/>
              <a:t>with</a:t>
            </a:r>
          </a:p>
          <a:p>
            <a:pPr indent="12700"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global</a:t>
            </a:r>
            <a:r>
              <a:rPr spc="5"/>
              <a:t> </a:t>
            </a:r>
            <a:r>
              <a:t>tech</a:t>
            </a:r>
            <a:r>
              <a:rPr spc="-30"/>
              <a:t> </a:t>
            </a:r>
            <a:r>
              <a:rPr spc="-10"/>
              <a:t>manufacturers</a:t>
            </a:r>
          </a:p>
        </p:txBody>
      </p:sp>
      <p:sp>
        <p:nvSpPr>
          <p:cNvPr id="185" name="object 7"/>
          <p:cNvSpPr txBox="1"/>
          <p:nvPr/>
        </p:nvSpPr>
        <p:spPr>
          <a:xfrm>
            <a:off x="4076446" y="1401520"/>
            <a:ext cx="4061460" cy="977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spcBef>
                <a:spcPts val="100"/>
              </a:spcBef>
              <a:defRPr sz="2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TeleGroup</a:t>
            </a:r>
            <a:r>
              <a:rPr spc="-145"/>
              <a:t> </a:t>
            </a:r>
            <a:r>
              <a:rPr spc="-10"/>
              <a:t>development</a:t>
            </a:r>
          </a:p>
          <a:p>
            <a:pPr marR="644525" indent="628650" algn="ctr">
              <a:spcBef>
                <a:spcPts val="12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Our</a:t>
            </a:r>
            <a:r>
              <a:rPr spc="-25"/>
              <a:t> </a:t>
            </a:r>
            <a:r>
              <a:rPr spc="50"/>
              <a:t>own</a:t>
            </a:r>
            <a:r>
              <a:rPr spc="-30"/>
              <a:t> </a:t>
            </a:r>
            <a:r>
              <a:t>product</a:t>
            </a:r>
            <a:r>
              <a:rPr spc="-35"/>
              <a:t> </a:t>
            </a:r>
            <a:r>
              <a:rPr spc="-10"/>
              <a:t>development </a:t>
            </a:r>
            <a:r>
              <a:rPr spc="-90"/>
              <a:t>&amp;</a:t>
            </a:r>
            <a:r>
              <a:rPr spc="10"/>
              <a:t> </a:t>
            </a:r>
            <a:r>
              <a:t>custom-made</a:t>
            </a:r>
            <a:r>
              <a:rPr spc="-5"/>
              <a:t> </a:t>
            </a:r>
            <a:r>
              <a:rPr spc="-10"/>
              <a:t>solutions</a:t>
            </a:r>
          </a:p>
        </p:txBody>
      </p:sp>
      <p:sp>
        <p:nvSpPr>
          <p:cNvPr id="186" name="object 8"/>
          <p:cNvSpPr txBox="1"/>
          <p:nvPr/>
        </p:nvSpPr>
        <p:spPr>
          <a:xfrm>
            <a:off x="7941309" y="3227146"/>
            <a:ext cx="3872230" cy="195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857250" marR="5080" indent="-572769">
              <a:lnSpc>
                <a:spcPts val="2800"/>
              </a:lnSpc>
              <a:spcBef>
                <a:spcPts val="400"/>
              </a:spcBef>
              <a:defRPr spc="-10" sz="2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International</a:t>
            </a:r>
            <a:r>
              <a:rPr spc="-180"/>
              <a:t> </a:t>
            </a:r>
            <a:r>
              <a:t>projects </a:t>
            </a:r>
            <a:r>
              <a:rPr spc="60"/>
              <a:t>and</a:t>
            </a:r>
            <a:r>
              <a:rPr spc="-225"/>
              <a:t> </a:t>
            </a:r>
            <a:r>
              <a:t>acquisitions</a:t>
            </a:r>
          </a:p>
          <a:p>
            <a:pPr marR="10160" indent="184785" algn="r">
              <a:spcBef>
                <a:spcPts val="1300"/>
              </a:spcBef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Projects</a:t>
            </a:r>
            <a:r>
              <a:rPr spc="-85"/>
              <a:t> </a:t>
            </a:r>
            <a:r>
              <a:t>in</a:t>
            </a:r>
            <a:r>
              <a:rPr spc="-30"/>
              <a:t> </a:t>
            </a:r>
            <a:r>
              <a:t>partnership</a:t>
            </a:r>
            <a:r>
              <a:rPr spc="-50"/>
              <a:t> </a:t>
            </a:r>
            <a:r>
              <a:t>with</a:t>
            </a:r>
            <a:r>
              <a:rPr spc="-85"/>
              <a:t> </a:t>
            </a:r>
            <a:r>
              <a:rPr spc="-10"/>
              <a:t>international </a:t>
            </a:r>
            <a:r>
              <a:t>funds</a:t>
            </a:r>
            <a:r>
              <a:rPr spc="-80"/>
              <a:t> </a:t>
            </a:r>
            <a:r>
              <a:rPr spc="-10"/>
              <a:t>for</a:t>
            </a:r>
            <a:r>
              <a:rPr spc="-90"/>
              <a:t> </a:t>
            </a:r>
            <a:r>
              <a:rPr spc="-25"/>
              <a:t>various</a:t>
            </a:r>
            <a:r>
              <a:rPr spc="-75"/>
              <a:t> </a:t>
            </a:r>
            <a:r>
              <a:rPr spc="-35"/>
              <a:t>industries:</a:t>
            </a:r>
            <a:r>
              <a:rPr spc="-85"/>
              <a:t> </a:t>
            </a:r>
            <a:r>
              <a:t>smart</a:t>
            </a:r>
            <a:r>
              <a:rPr spc="-85"/>
              <a:t> </a:t>
            </a:r>
            <a:r>
              <a:rPr spc="-10"/>
              <a:t>city, transportation,</a:t>
            </a:r>
            <a:r>
              <a:rPr spc="-110"/>
              <a:t> </a:t>
            </a:r>
            <a:r>
              <a:rPr spc="-10"/>
              <a:t>agriculture,</a:t>
            </a:r>
            <a:r>
              <a:rPr spc="-125"/>
              <a:t> </a:t>
            </a:r>
            <a:r>
              <a:rPr spc="-10"/>
              <a:t>manufacturing </a:t>
            </a:r>
            <a:r>
              <a:rPr spc="-30"/>
              <a:t>sector,</a:t>
            </a:r>
            <a:r>
              <a:rPr spc="-85"/>
              <a:t> </a:t>
            </a:r>
            <a:r>
              <a:t>and</a:t>
            </a:r>
            <a:r>
              <a:rPr spc="-75"/>
              <a:t> </a:t>
            </a:r>
            <a:r>
              <a:t>infrastructure</a:t>
            </a:r>
            <a:r>
              <a:rPr spc="-104"/>
              <a:t> </a:t>
            </a:r>
            <a:r>
              <a:rPr spc="-25"/>
              <a:t>projects.</a:t>
            </a:r>
            <a:r>
              <a:rPr spc="-85"/>
              <a:t> </a:t>
            </a:r>
            <a:r>
              <a:rPr spc="-45"/>
              <a:t>Start-</a:t>
            </a:r>
            <a:r>
              <a:rPr spc="35"/>
              <a:t>up</a:t>
            </a:r>
          </a:p>
          <a:p>
            <a:pPr marR="5714" algn="r">
              <a:defRPr sz="14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acquisitions</a:t>
            </a:r>
            <a:r>
              <a:rPr spc="-15"/>
              <a:t> </a:t>
            </a:r>
            <a:r>
              <a:t>and</a:t>
            </a:r>
            <a:r>
              <a:rPr spc="5"/>
              <a:t> </a:t>
            </a:r>
            <a:r>
              <a:rPr spc="-10"/>
              <a:t>financing</a:t>
            </a:r>
          </a:p>
        </p:txBody>
      </p:sp>
      <p:grpSp>
        <p:nvGrpSpPr>
          <p:cNvPr id="191" name="object 9"/>
          <p:cNvGrpSpPr/>
          <p:nvPr/>
        </p:nvGrpSpPr>
        <p:grpSpPr>
          <a:xfrm>
            <a:off x="661580" y="2593467"/>
            <a:ext cx="10945077" cy="535942"/>
            <a:chOff x="0" y="0"/>
            <a:chExt cx="10945075" cy="535941"/>
          </a:xfrm>
        </p:grpSpPr>
        <p:sp>
          <p:nvSpPr>
            <p:cNvPr id="187" name="Shape"/>
            <p:cNvSpPr/>
            <p:nvPr/>
          </p:nvSpPr>
          <p:spPr>
            <a:xfrm>
              <a:off x="5204548" y="0"/>
              <a:ext cx="535941" cy="535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174" y="8859"/>
                  </a:lnTo>
                  <a:lnTo>
                    <a:pt x="676" y="7032"/>
                  </a:lnTo>
                  <a:lnTo>
                    <a:pt x="1475" y="5350"/>
                  </a:lnTo>
                  <a:lnTo>
                    <a:pt x="2541" y="3842"/>
                  </a:lnTo>
                  <a:lnTo>
                    <a:pt x="3842" y="2541"/>
                  </a:lnTo>
                  <a:lnTo>
                    <a:pt x="5350" y="1475"/>
                  </a:lnTo>
                  <a:lnTo>
                    <a:pt x="7032" y="676"/>
                  </a:lnTo>
                  <a:lnTo>
                    <a:pt x="8859" y="174"/>
                  </a:lnTo>
                  <a:lnTo>
                    <a:pt x="10800" y="0"/>
                  </a:lnTo>
                  <a:lnTo>
                    <a:pt x="12741" y="174"/>
                  </a:lnTo>
                  <a:lnTo>
                    <a:pt x="14568" y="676"/>
                  </a:lnTo>
                  <a:lnTo>
                    <a:pt x="16250" y="1475"/>
                  </a:lnTo>
                  <a:lnTo>
                    <a:pt x="17758" y="2541"/>
                  </a:lnTo>
                  <a:lnTo>
                    <a:pt x="19059" y="3842"/>
                  </a:lnTo>
                  <a:lnTo>
                    <a:pt x="20125" y="5350"/>
                  </a:lnTo>
                  <a:lnTo>
                    <a:pt x="20924" y="7032"/>
                  </a:lnTo>
                  <a:lnTo>
                    <a:pt x="21426" y="8859"/>
                  </a:lnTo>
                  <a:lnTo>
                    <a:pt x="21600" y="10800"/>
                  </a:lnTo>
                  <a:lnTo>
                    <a:pt x="21426" y="12741"/>
                  </a:lnTo>
                  <a:lnTo>
                    <a:pt x="20924" y="14568"/>
                  </a:lnTo>
                  <a:lnTo>
                    <a:pt x="20125" y="16250"/>
                  </a:lnTo>
                  <a:lnTo>
                    <a:pt x="19059" y="17758"/>
                  </a:lnTo>
                  <a:lnTo>
                    <a:pt x="17758" y="19059"/>
                  </a:lnTo>
                  <a:lnTo>
                    <a:pt x="16250" y="20125"/>
                  </a:lnTo>
                  <a:lnTo>
                    <a:pt x="14568" y="20924"/>
                  </a:lnTo>
                  <a:lnTo>
                    <a:pt x="12741" y="21426"/>
                  </a:lnTo>
                  <a:lnTo>
                    <a:pt x="10800" y="21600"/>
                  </a:lnTo>
                  <a:lnTo>
                    <a:pt x="8859" y="21426"/>
                  </a:lnTo>
                  <a:lnTo>
                    <a:pt x="7032" y="20924"/>
                  </a:lnTo>
                  <a:lnTo>
                    <a:pt x="5350" y="20125"/>
                  </a:lnTo>
                  <a:lnTo>
                    <a:pt x="3842" y="19059"/>
                  </a:lnTo>
                  <a:lnTo>
                    <a:pt x="2541" y="17758"/>
                  </a:lnTo>
                  <a:lnTo>
                    <a:pt x="1475" y="16250"/>
                  </a:lnTo>
                  <a:lnTo>
                    <a:pt x="676" y="14568"/>
                  </a:lnTo>
                  <a:lnTo>
                    <a:pt x="174" y="12741"/>
                  </a:lnTo>
                  <a:lnTo>
                    <a:pt x="0" y="10800"/>
                  </a:lnTo>
                  <a:close/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8" name="Shape"/>
            <p:cNvSpPr/>
            <p:nvPr/>
          </p:nvSpPr>
          <p:spPr>
            <a:xfrm>
              <a:off x="0" y="0"/>
              <a:ext cx="535941" cy="535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174" y="8859"/>
                  </a:lnTo>
                  <a:lnTo>
                    <a:pt x="676" y="7032"/>
                  </a:lnTo>
                  <a:lnTo>
                    <a:pt x="1474" y="5350"/>
                  </a:lnTo>
                  <a:lnTo>
                    <a:pt x="2540" y="3842"/>
                  </a:lnTo>
                  <a:lnTo>
                    <a:pt x="3842" y="2541"/>
                  </a:lnTo>
                  <a:lnTo>
                    <a:pt x="5349" y="1475"/>
                  </a:lnTo>
                  <a:lnTo>
                    <a:pt x="7031" y="676"/>
                  </a:lnTo>
                  <a:lnTo>
                    <a:pt x="8859" y="174"/>
                  </a:lnTo>
                  <a:lnTo>
                    <a:pt x="10800" y="0"/>
                  </a:lnTo>
                  <a:lnTo>
                    <a:pt x="12741" y="174"/>
                  </a:lnTo>
                  <a:lnTo>
                    <a:pt x="14568" y="676"/>
                  </a:lnTo>
                  <a:lnTo>
                    <a:pt x="16251" y="1475"/>
                  </a:lnTo>
                  <a:lnTo>
                    <a:pt x="17758" y="2541"/>
                  </a:lnTo>
                  <a:lnTo>
                    <a:pt x="19060" y="3842"/>
                  </a:lnTo>
                  <a:lnTo>
                    <a:pt x="20125" y="5350"/>
                  </a:lnTo>
                  <a:lnTo>
                    <a:pt x="20924" y="7032"/>
                  </a:lnTo>
                  <a:lnTo>
                    <a:pt x="21426" y="8859"/>
                  </a:lnTo>
                  <a:lnTo>
                    <a:pt x="21600" y="10800"/>
                  </a:lnTo>
                  <a:lnTo>
                    <a:pt x="21426" y="12741"/>
                  </a:lnTo>
                  <a:lnTo>
                    <a:pt x="20924" y="14568"/>
                  </a:lnTo>
                  <a:lnTo>
                    <a:pt x="20125" y="16250"/>
                  </a:lnTo>
                  <a:lnTo>
                    <a:pt x="19060" y="17758"/>
                  </a:lnTo>
                  <a:lnTo>
                    <a:pt x="17758" y="19059"/>
                  </a:lnTo>
                  <a:lnTo>
                    <a:pt x="16251" y="20125"/>
                  </a:lnTo>
                  <a:lnTo>
                    <a:pt x="14568" y="20924"/>
                  </a:lnTo>
                  <a:lnTo>
                    <a:pt x="12741" y="21426"/>
                  </a:lnTo>
                  <a:lnTo>
                    <a:pt x="10800" y="21600"/>
                  </a:lnTo>
                  <a:lnTo>
                    <a:pt x="8859" y="21426"/>
                  </a:lnTo>
                  <a:lnTo>
                    <a:pt x="7031" y="20924"/>
                  </a:lnTo>
                  <a:lnTo>
                    <a:pt x="5349" y="20125"/>
                  </a:lnTo>
                  <a:lnTo>
                    <a:pt x="3842" y="19059"/>
                  </a:lnTo>
                  <a:lnTo>
                    <a:pt x="2540" y="17758"/>
                  </a:lnTo>
                  <a:lnTo>
                    <a:pt x="1474" y="16250"/>
                  </a:lnTo>
                  <a:lnTo>
                    <a:pt x="676" y="14568"/>
                  </a:lnTo>
                  <a:lnTo>
                    <a:pt x="174" y="12741"/>
                  </a:lnTo>
                  <a:lnTo>
                    <a:pt x="0" y="10800"/>
                  </a:lnTo>
                  <a:close/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89" name="Shape"/>
            <p:cNvSpPr/>
            <p:nvPr/>
          </p:nvSpPr>
          <p:spPr>
            <a:xfrm>
              <a:off x="10409135" y="0"/>
              <a:ext cx="535941" cy="535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174" y="8859"/>
                  </a:lnTo>
                  <a:lnTo>
                    <a:pt x="675" y="7032"/>
                  </a:lnTo>
                  <a:lnTo>
                    <a:pt x="1474" y="5350"/>
                  </a:lnTo>
                  <a:lnTo>
                    <a:pt x="2539" y="3842"/>
                  </a:lnTo>
                  <a:lnTo>
                    <a:pt x="3840" y="2541"/>
                  </a:lnTo>
                  <a:lnTo>
                    <a:pt x="5347" y="1475"/>
                  </a:lnTo>
                  <a:lnTo>
                    <a:pt x="7030" y="676"/>
                  </a:lnTo>
                  <a:lnTo>
                    <a:pt x="8858" y="174"/>
                  </a:lnTo>
                  <a:lnTo>
                    <a:pt x="10800" y="0"/>
                  </a:lnTo>
                  <a:lnTo>
                    <a:pt x="12741" y="174"/>
                  </a:lnTo>
                  <a:lnTo>
                    <a:pt x="14568" y="676"/>
                  </a:lnTo>
                  <a:lnTo>
                    <a:pt x="16250" y="1475"/>
                  </a:lnTo>
                  <a:lnTo>
                    <a:pt x="17758" y="2541"/>
                  </a:lnTo>
                  <a:lnTo>
                    <a:pt x="19059" y="3842"/>
                  </a:lnTo>
                  <a:lnTo>
                    <a:pt x="20125" y="5350"/>
                  </a:lnTo>
                  <a:lnTo>
                    <a:pt x="20924" y="7032"/>
                  </a:lnTo>
                  <a:lnTo>
                    <a:pt x="21426" y="8859"/>
                  </a:lnTo>
                  <a:lnTo>
                    <a:pt x="21600" y="10800"/>
                  </a:lnTo>
                  <a:lnTo>
                    <a:pt x="21426" y="12741"/>
                  </a:lnTo>
                  <a:lnTo>
                    <a:pt x="20924" y="14568"/>
                  </a:lnTo>
                  <a:lnTo>
                    <a:pt x="20125" y="16250"/>
                  </a:lnTo>
                  <a:lnTo>
                    <a:pt x="19059" y="17758"/>
                  </a:lnTo>
                  <a:lnTo>
                    <a:pt x="17758" y="19059"/>
                  </a:lnTo>
                  <a:lnTo>
                    <a:pt x="16250" y="20125"/>
                  </a:lnTo>
                  <a:lnTo>
                    <a:pt x="14568" y="20924"/>
                  </a:lnTo>
                  <a:lnTo>
                    <a:pt x="12741" y="21426"/>
                  </a:lnTo>
                  <a:lnTo>
                    <a:pt x="10800" y="21600"/>
                  </a:lnTo>
                  <a:lnTo>
                    <a:pt x="8858" y="21426"/>
                  </a:lnTo>
                  <a:lnTo>
                    <a:pt x="7030" y="20924"/>
                  </a:lnTo>
                  <a:lnTo>
                    <a:pt x="5347" y="20125"/>
                  </a:lnTo>
                  <a:lnTo>
                    <a:pt x="3840" y="19059"/>
                  </a:lnTo>
                  <a:lnTo>
                    <a:pt x="2539" y="17758"/>
                  </a:lnTo>
                  <a:lnTo>
                    <a:pt x="1474" y="16250"/>
                  </a:lnTo>
                  <a:lnTo>
                    <a:pt x="675" y="14568"/>
                  </a:lnTo>
                  <a:lnTo>
                    <a:pt x="174" y="12741"/>
                  </a:lnTo>
                  <a:lnTo>
                    <a:pt x="0" y="10800"/>
                  </a:lnTo>
                  <a:close/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190" name="Shape"/>
            <p:cNvSpPr/>
            <p:nvPr/>
          </p:nvSpPr>
          <p:spPr>
            <a:xfrm>
              <a:off x="533907" y="267970"/>
              <a:ext cx="9872435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10208" y="0"/>
                  </a:lnTo>
                  <a:moveTo>
                    <a:pt x="11392" y="0"/>
                  </a:move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92" name="object 10"/>
          <p:cNvSpPr txBox="1"/>
          <p:nvPr/>
        </p:nvSpPr>
        <p:spPr>
          <a:xfrm>
            <a:off x="856588" y="2642361"/>
            <a:ext cx="14478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780" sz="2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193" name="object 13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194" name="object 11"/>
          <p:cNvSpPr txBox="1"/>
          <p:nvPr/>
        </p:nvSpPr>
        <p:spPr>
          <a:xfrm>
            <a:off x="6029704" y="2642361"/>
            <a:ext cx="213360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20" sz="2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195" name="object 12"/>
          <p:cNvSpPr txBox="1"/>
          <p:nvPr/>
        </p:nvSpPr>
        <p:spPr>
          <a:xfrm>
            <a:off x="11247501" y="2642361"/>
            <a:ext cx="21209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30" sz="2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954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95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5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55" name="object 5"/>
          <p:cNvSpPr txBox="1"/>
          <p:nvPr/>
        </p:nvSpPr>
        <p:spPr>
          <a:xfrm>
            <a:off x="434745" y="2927044"/>
            <a:ext cx="7882892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65"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Building</a:t>
            </a:r>
            <a:r>
              <a:rPr spc="-469"/>
              <a:t> </a:t>
            </a:r>
            <a:r>
              <a:rPr spc="75"/>
              <a:t>technologies</a:t>
            </a:r>
          </a:p>
        </p:txBody>
      </p:sp>
      <p:sp>
        <p:nvSpPr>
          <p:cNvPr id="956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57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962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96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6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63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64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65" name="object 7"/>
          <p:cNvSpPr txBox="1"/>
          <p:nvPr>
            <p:ph type="title"/>
          </p:nvPr>
        </p:nvSpPr>
        <p:spPr>
          <a:xfrm>
            <a:off x="511859" y="358521"/>
            <a:ext cx="6279517" cy="575945"/>
          </a:xfrm>
          <a:prstGeom prst="rect">
            <a:avLst/>
          </a:prstGeom>
        </p:spPr>
        <p:txBody>
          <a:bodyPr/>
          <a:lstStyle/>
          <a:p>
            <a:pPr marR="5080" indent="12700">
              <a:lnSpc>
                <a:spcPts val="2000"/>
              </a:lnSpc>
              <a:spcBef>
                <a:spcPts val="300"/>
              </a:spcBef>
              <a:defRPr sz="1900"/>
            </a:pPr>
            <a:r>
              <a:t>NATIONAL</a:t>
            </a:r>
            <a:r>
              <a:rPr spc="-100"/>
              <a:t> ELECTRICITY TRANSMISSION </a:t>
            </a:r>
            <a:r>
              <a:t>COMPANY (ELEKTROMREŽE</a:t>
            </a:r>
            <a:r>
              <a:rPr spc="100"/>
              <a:t> </a:t>
            </a:r>
            <a:r>
              <a:rPr spc="-100"/>
              <a:t>SRBIJE)</a:t>
            </a:r>
          </a:p>
        </p:txBody>
      </p:sp>
      <p:sp>
        <p:nvSpPr>
          <p:cNvPr id="966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67" name="object 8"/>
          <p:cNvSpPr txBox="1"/>
          <p:nvPr/>
        </p:nvSpPr>
        <p:spPr>
          <a:xfrm>
            <a:off x="511859" y="1129283"/>
            <a:ext cx="5087622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8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155"/>
              <a:t> </a:t>
            </a:r>
            <a:r>
              <a:rPr spc="-95"/>
              <a:t>of</a:t>
            </a:r>
            <a:r>
              <a:rPr spc="-140"/>
              <a:t> </a:t>
            </a:r>
            <a:r>
              <a:rPr spc="-95"/>
              <a:t>Data</a:t>
            </a:r>
            <a:r>
              <a:rPr spc="-155"/>
              <a:t> </a:t>
            </a:r>
            <a:r>
              <a:rPr spc="-55"/>
              <a:t>Center</a:t>
            </a:r>
          </a:p>
        </p:txBody>
      </p:sp>
      <p:sp>
        <p:nvSpPr>
          <p:cNvPr id="968" name="object 9"/>
          <p:cNvSpPr txBox="1"/>
          <p:nvPr/>
        </p:nvSpPr>
        <p:spPr>
          <a:xfrm>
            <a:off x="6905369" y="2165095"/>
            <a:ext cx="4566286" cy="307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288290" indent="-228600">
              <a:lnSpc>
                <a:spcPts val="1300"/>
              </a:lnSpc>
              <a:spcBef>
                <a:spcPts val="4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55"/>
              <a:t> </a:t>
            </a:r>
            <a:r>
              <a:t>of</a:t>
            </a:r>
            <a:r>
              <a:rPr spc="70"/>
              <a:t> </a:t>
            </a:r>
            <a:r>
              <a:t>central</a:t>
            </a:r>
            <a:r>
              <a:rPr spc="60"/>
              <a:t> </a:t>
            </a:r>
            <a:r>
              <a:t>management</a:t>
            </a:r>
            <a:r>
              <a:rPr spc="70"/>
              <a:t> </a:t>
            </a:r>
            <a:r>
              <a:rPr spc="-25"/>
              <a:t>and </a:t>
            </a:r>
            <a:r>
              <a:t>monitoring</a:t>
            </a:r>
            <a:r>
              <a:rPr spc="-15"/>
              <a:t> </a:t>
            </a:r>
            <a:r>
              <a:rPr spc="-10"/>
              <a:t>system</a:t>
            </a:r>
            <a:r>
              <a:t> and</a:t>
            </a:r>
            <a:r>
              <a:rPr spc="-15"/>
              <a:t> </a:t>
            </a:r>
            <a:r>
              <a:rPr spc="-25"/>
              <a:t>its</a:t>
            </a:r>
            <a:r>
              <a:rPr spc="-5"/>
              <a:t> </a:t>
            </a:r>
            <a:r>
              <a:rPr spc="-10"/>
              <a:t>equipment</a:t>
            </a:r>
          </a:p>
          <a:p>
            <a:pPr marL="240665" indent="-227965">
              <a:lnSpc>
                <a:spcPts val="1500"/>
              </a:lnSpc>
              <a:spcBef>
                <a:spcPts val="6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25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Civil</a:t>
            </a:r>
            <a:r>
              <a:rPr spc="-20"/>
              <a:t> </a:t>
            </a:r>
            <a:r>
              <a:rPr spc="0"/>
              <a:t>construction</a:t>
            </a:r>
            <a:r>
              <a:rPr spc="-75"/>
              <a:t> </a:t>
            </a:r>
            <a:r>
              <a:rPr spc="-60"/>
              <a:t>works:</a:t>
            </a:r>
            <a:r>
              <a:rPr spc="-55"/>
              <a:t> </a:t>
            </a:r>
            <a:r>
              <a:rPr spc="0"/>
              <a:t>partition</a:t>
            </a:r>
            <a:r>
              <a:rPr spc="-75"/>
              <a:t> </a:t>
            </a:r>
            <a:r>
              <a:rPr spc="-45"/>
              <a:t>walls,</a:t>
            </a:r>
            <a:r>
              <a:rPr spc="-40"/>
              <a:t> </a:t>
            </a:r>
            <a:r>
              <a:rPr spc="-10"/>
              <a:t>raised</a:t>
            </a:r>
          </a:p>
          <a:p>
            <a:pPr indent="241300">
              <a:lnSpc>
                <a:spcPts val="1500"/>
              </a:lnSpc>
              <a:defRPr spc="-5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floors,</a:t>
            </a:r>
            <a:r>
              <a:rPr spc="-55"/>
              <a:t> </a:t>
            </a:r>
            <a:r>
              <a:rPr spc="0"/>
              <a:t>metal</a:t>
            </a:r>
            <a:r>
              <a:rPr spc="-75"/>
              <a:t> </a:t>
            </a:r>
            <a:r>
              <a:rPr spc="0"/>
              <a:t>and</a:t>
            </a:r>
            <a:r>
              <a:rPr spc="-60"/>
              <a:t> </a:t>
            </a:r>
            <a:r>
              <a:rPr spc="0"/>
              <a:t>masonry</a:t>
            </a:r>
            <a:r>
              <a:t> </a:t>
            </a:r>
            <a:r>
              <a:rPr spc="-10"/>
              <a:t>works…</a:t>
            </a:r>
          </a:p>
          <a:p>
            <a:pPr marL="240665" indent="-227965">
              <a:spcBef>
                <a:spcPts val="6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HVAC</a:t>
            </a:r>
            <a:r>
              <a:rPr spc="10"/>
              <a:t> </a:t>
            </a:r>
            <a:r>
              <a:rPr spc="-10"/>
              <a:t>systems</a:t>
            </a:r>
          </a:p>
          <a:p>
            <a:pPr lvl="1" marL="698500" marR="5080" indent="-229234">
              <a:lnSpc>
                <a:spcPct val="80000"/>
              </a:lnSpc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Air</a:t>
            </a:r>
            <a:r>
              <a:rPr spc="-25"/>
              <a:t> </a:t>
            </a:r>
            <a:r>
              <a:rPr spc="0"/>
              <a:t>Handling</a:t>
            </a:r>
            <a:r>
              <a:rPr spc="4"/>
              <a:t> </a:t>
            </a:r>
            <a:r>
              <a:rPr spc="-19"/>
              <a:t>Units,</a:t>
            </a:r>
            <a:r>
              <a:rPr spc="15"/>
              <a:t> </a:t>
            </a:r>
            <a:r>
              <a:rPr spc="0"/>
              <a:t>Heating</a:t>
            </a:r>
            <a:r>
              <a:rPr spc="-30"/>
              <a:t> </a:t>
            </a:r>
            <a:r>
              <a:t>substation,</a:t>
            </a:r>
            <a:r>
              <a:rPr spc="15"/>
              <a:t> </a:t>
            </a:r>
            <a:r>
              <a:t>Continuous pressure</a:t>
            </a:r>
            <a:r>
              <a:rPr spc="-95"/>
              <a:t> </a:t>
            </a:r>
            <a:r>
              <a:rPr spc="0"/>
              <a:t>increase</a:t>
            </a:r>
            <a:r>
              <a:rPr spc="-79"/>
              <a:t> </a:t>
            </a:r>
            <a:r>
              <a:rPr spc="-30"/>
              <a:t>system,</a:t>
            </a:r>
            <a:r>
              <a:rPr spc="-85"/>
              <a:t> </a:t>
            </a:r>
            <a:r>
              <a:rPr spc="0"/>
              <a:t>Fire</a:t>
            </a:r>
            <a:r>
              <a:rPr spc="-70"/>
              <a:t> </a:t>
            </a:r>
            <a:r>
              <a:rPr spc="-55"/>
              <a:t>valves,</a:t>
            </a:r>
            <a:r>
              <a:rPr spc="-70"/>
              <a:t> </a:t>
            </a:r>
            <a:r>
              <a:rPr spc="0"/>
              <a:t>Exhaust</a:t>
            </a:r>
            <a:r>
              <a:rPr spc="-60"/>
              <a:t> </a:t>
            </a:r>
            <a:r>
              <a:rPr spc="-50"/>
              <a:t>fans,</a:t>
            </a:r>
            <a:r>
              <a:rPr spc="-55"/>
              <a:t> </a:t>
            </a:r>
            <a:r>
              <a:rPr spc="-25"/>
              <a:t>Fan </a:t>
            </a:r>
            <a:r>
              <a:rPr spc="0"/>
              <a:t>coils</a:t>
            </a:r>
            <a:r>
              <a:rPr spc="-60"/>
              <a:t> </a:t>
            </a:r>
            <a:r>
              <a:rPr spc="-35"/>
              <a:t>(four</a:t>
            </a:r>
            <a:r>
              <a:rPr spc="-45"/>
              <a:t> </a:t>
            </a:r>
            <a:r>
              <a:rPr spc="0"/>
              <a:t>pipe</a:t>
            </a:r>
            <a:r>
              <a:rPr spc="-39"/>
              <a:t> </a:t>
            </a:r>
            <a:r>
              <a:t>system)</a:t>
            </a:r>
          </a:p>
          <a:p>
            <a:pPr marL="240665" indent="-227965">
              <a:spcBef>
                <a:spcPts val="6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Electricity</a:t>
            </a:r>
            <a:r>
              <a:rPr spc="-110"/>
              <a:t> </a:t>
            </a:r>
            <a:r>
              <a:rPr spc="-10"/>
              <a:t>installations</a:t>
            </a:r>
          </a:p>
          <a:p>
            <a:pPr lvl="1" marL="698500" indent="-228600"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Power</a:t>
            </a:r>
            <a:r>
              <a:rPr spc="-25"/>
              <a:t> </a:t>
            </a:r>
            <a:r>
              <a:t>distribution</a:t>
            </a:r>
            <a:r>
              <a:rPr spc="15"/>
              <a:t> </a:t>
            </a:r>
            <a:r>
              <a:rPr spc="-9"/>
              <a:t>network, </a:t>
            </a:r>
            <a:r>
              <a:t>DEA</a:t>
            </a:r>
            <a:r>
              <a:rPr spc="4"/>
              <a:t> </a:t>
            </a:r>
            <a:r>
              <a:t>and</a:t>
            </a:r>
            <a:r>
              <a:rPr spc="55"/>
              <a:t> </a:t>
            </a:r>
            <a:r>
              <a:t>UPS</a:t>
            </a:r>
            <a:r>
              <a:rPr spc="-4"/>
              <a:t> </a:t>
            </a:r>
            <a:r>
              <a:rPr spc="-9"/>
              <a:t>systems</a:t>
            </a:r>
          </a:p>
          <a:p>
            <a:pPr marL="240665" indent="-227965">
              <a:spcBef>
                <a:spcPts val="6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Security</a:t>
            </a:r>
            <a:r>
              <a:rPr spc="-145"/>
              <a:t> </a:t>
            </a:r>
            <a:r>
              <a:t>systems</a:t>
            </a:r>
          </a:p>
          <a:p>
            <a:pPr lvl="1" marL="698500" indent="-228600"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Automatic</a:t>
            </a:r>
            <a:r>
              <a:rPr spc="-45"/>
              <a:t> </a:t>
            </a:r>
            <a:r>
              <a:t>alarm</a:t>
            </a:r>
            <a:r>
              <a:rPr spc="-30"/>
              <a:t> </a:t>
            </a:r>
            <a:r>
              <a:t>and</a:t>
            </a:r>
            <a:r>
              <a:rPr spc="-9"/>
              <a:t> fire</a:t>
            </a:r>
            <a:r>
              <a:rPr spc="-25"/>
              <a:t> </a:t>
            </a:r>
            <a:r>
              <a:rPr spc="-9"/>
              <a:t>extinguishing</a:t>
            </a:r>
          </a:p>
          <a:p>
            <a:pPr lvl="1" marL="698500" indent="-228600"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Access</a:t>
            </a:r>
            <a:r>
              <a:rPr spc="-50"/>
              <a:t> </a:t>
            </a:r>
            <a:r>
              <a:rPr spc="-9"/>
              <a:t>control</a:t>
            </a:r>
          </a:p>
          <a:p>
            <a:pPr lvl="1" marL="698500" indent="-228600"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Video</a:t>
            </a:r>
            <a:r>
              <a:rPr spc="-25"/>
              <a:t> </a:t>
            </a:r>
            <a:r>
              <a:rPr spc="-9"/>
              <a:t>surveillance</a:t>
            </a:r>
          </a:p>
          <a:p>
            <a:pPr lvl="1" marL="698500" indent="-228600"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Burglar</a:t>
            </a:r>
            <a:r>
              <a:rPr spc="-45"/>
              <a:t> </a:t>
            </a:r>
            <a:r>
              <a:rPr spc="-9"/>
              <a:t>protection</a:t>
            </a:r>
          </a:p>
        </p:txBody>
      </p:sp>
      <p:sp>
        <p:nvSpPr>
          <p:cNvPr id="969" name="object 10"/>
          <p:cNvSpPr txBox="1"/>
          <p:nvPr/>
        </p:nvSpPr>
        <p:spPr>
          <a:xfrm>
            <a:off x="2221357" y="5477967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06704">
              <a:spcBef>
                <a:spcPts val="6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</a:t>
            </a:r>
            <a:r>
              <a:rPr spc="-110"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DC</a:t>
            </a:r>
            <a:r>
              <a:rPr>
                <a:hlinkClick r:id="rId5" invalidUrl="" action="" tgtFrame="" tooltip="" history="1" highlightClick="0" endSnd="0"/>
              </a:rPr>
              <a:t> </a:t>
            </a:r>
            <a:r>
              <a:rPr spc="-10">
                <a:hlinkClick r:id="rId5" invalidUrl="" action="" tgtFrame="" tooltip="" history="1" highlightClick="0" endSnd="0"/>
              </a:rPr>
              <a:t>services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974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97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7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75" name="object 5"/>
          <p:cNvSpPr txBox="1"/>
          <p:nvPr/>
        </p:nvSpPr>
        <p:spPr>
          <a:xfrm>
            <a:off x="434745" y="2927044"/>
            <a:ext cx="6563361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Transport</a:t>
            </a:r>
            <a:r>
              <a:rPr spc="-500"/>
              <a:t> </a:t>
            </a:r>
            <a:r>
              <a:rPr spc="-30"/>
              <a:t>systems</a:t>
            </a:r>
          </a:p>
        </p:txBody>
      </p:sp>
      <p:sp>
        <p:nvSpPr>
          <p:cNvPr id="976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77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982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98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8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83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84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85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STRABAG</a:t>
            </a:r>
            <a:r>
              <a:rPr spc="-200"/>
              <a:t> </a:t>
            </a:r>
            <a:r>
              <a:rPr spc="100"/>
              <a:t>AND</a:t>
            </a:r>
            <a:r>
              <a:rPr spc="-200"/>
              <a:t> </a:t>
            </a:r>
            <a:r>
              <a:rPr spc="100"/>
              <a:t>PE</a:t>
            </a:r>
            <a:r>
              <a:rPr spc="-200"/>
              <a:t> </a:t>
            </a:r>
            <a:r>
              <a:t>ROADS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rPr spc="-100"/>
              <a:t>SERBIA</a:t>
            </a:r>
          </a:p>
        </p:txBody>
      </p:sp>
      <p:sp>
        <p:nvSpPr>
          <p:cNvPr id="986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87" name="object 8"/>
          <p:cNvSpPr txBox="1"/>
          <p:nvPr/>
        </p:nvSpPr>
        <p:spPr>
          <a:xfrm>
            <a:off x="511859" y="1129283"/>
            <a:ext cx="10887076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7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Designing</a:t>
            </a:r>
            <a:r>
              <a:rPr spc="-150"/>
              <a:t> </a:t>
            </a:r>
            <a:r>
              <a:rPr spc="-80"/>
              <a:t>and</a:t>
            </a:r>
            <a:r>
              <a:rPr spc="-160"/>
              <a:t> </a:t>
            </a:r>
            <a:r>
              <a:t>building</a:t>
            </a:r>
            <a:r>
              <a:rPr spc="-160"/>
              <a:t> </a:t>
            </a:r>
            <a:r>
              <a:rPr spc="-95"/>
              <a:t>of</a:t>
            </a:r>
            <a:r>
              <a:rPr spc="-130"/>
              <a:t> </a:t>
            </a:r>
            <a:r>
              <a:rPr spc="-104"/>
              <a:t>toll</a:t>
            </a:r>
            <a:r>
              <a:rPr spc="-135"/>
              <a:t> </a:t>
            </a:r>
            <a:r>
              <a:rPr spc="-120"/>
              <a:t>stations</a:t>
            </a:r>
            <a:r>
              <a:rPr spc="-135"/>
              <a:t> </a:t>
            </a:r>
            <a:r>
              <a:rPr spc="-80"/>
              <a:t>on</a:t>
            </a:r>
            <a:r>
              <a:rPr spc="-145"/>
              <a:t> </a:t>
            </a:r>
            <a:r>
              <a:rPr spc="-85"/>
              <a:t>government</a:t>
            </a:r>
            <a:r>
              <a:rPr spc="-155"/>
              <a:t> </a:t>
            </a:r>
            <a:r>
              <a:rPr spc="-65"/>
              <a:t>roads</a:t>
            </a:r>
          </a:p>
        </p:txBody>
      </p:sp>
      <p:sp>
        <p:nvSpPr>
          <p:cNvPr id="988" name="object 9"/>
          <p:cNvSpPr txBox="1"/>
          <p:nvPr/>
        </p:nvSpPr>
        <p:spPr>
          <a:xfrm>
            <a:off x="6905369" y="2143346"/>
            <a:ext cx="4624706" cy="1523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665" indent="-227965"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94"/>
              <a:t> </a:t>
            </a:r>
            <a:r>
              <a:t>of</a:t>
            </a:r>
            <a:r>
              <a:rPr spc="-70"/>
              <a:t> </a:t>
            </a:r>
            <a:r>
              <a:t>toll</a:t>
            </a:r>
            <a:r>
              <a:rPr spc="-70"/>
              <a:t> </a:t>
            </a:r>
            <a:r>
              <a:rPr spc="-10"/>
              <a:t>stations</a:t>
            </a:r>
            <a:r>
              <a:rPr spc="-80"/>
              <a:t> </a:t>
            </a:r>
            <a:r>
              <a:t>on</a:t>
            </a:r>
            <a:r>
              <a:rPr spc="-65"/>
              <a:t> </a:t>
            </a:r>
            <a:r>
              <a:rPr spc="-10"/>
              <a:t>state</a:t>
            </a:r>
            <a:r>
              <a:rPr spc="-90"/>
              <a:t> </a:t>
            </a:r>
            <a:r>
              <a:rPr spc="-10"/>
              <a:t>roads: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140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A1</a:t>
            </a:r>
            <a:r>
              <a:rPr spc="-65"/>
              <a:t> </a:t>
            </a:r>
            <a:r>
              <a:rPr spc="0"/>
              <a:t>(Highway</a:t>
            </a:r>
            <a:r>
              <a:rPr spc="-70"/>
              <a:t> </a:t>
            </a:r>
            <a:r>
              <a:rPr spc="-30"/>
              <a:t>E-</a:t>
            </a:r>
            <a:r>
              <a:rPr spc="-95"/>
              <a:t>75)</a:t>
            </a:r>
            <a:r>
              <a:rPr spc="-50"/>
              <a:t> </a:t>
            </a:r>
            <a:r>
              <a:rPr spc="0"/>
              <a:t>section</a:t>
            </a:r>
            <a:r>
              <a:rPr spc="-70"/>
              <a:t> </a:t>
            </a:r>
            <a:r>
              <a:rPr spc="0"/>
              <a:t>to</a:t>
            </a:r>
            <a:r>
              <a:rPr spc="-60"/>
              <a:t> </a:t>
            </a:r>
            <a:r>
              <a:rPr spc="-9"/>
              <a:t>Macedonia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A4</a:t>
            </a:r>
            <a:r>
              <a:rPr spc="-60"/>
              <a:t> </a:t>
            </a:r>
            <a:r>
              <a:t>(Highway</a:t>
            </a:r>
            <a:r>
              <a:rPr spc="-50"/>
              <a:t> </a:t>
            </a:r>
            <a:r>
              <a:rPr spc="-30"/>
              <a:t>E-</a:t>
            </a:r>
            <a:r>
              <a:rPr spc="-45"/>
              <a:t>80)</a:t>
            </a:r>
            <a:r>
              <a:rPr spc="-79"/>
              <a:t> </a:t>
            </a:r>
            <a:r>
              <a:t>section</a:t>
            </a:r>
            <a:r>
              <a:rPr spc="-55"/>
              <a:t> </a:t>
            </a:r>
            <a:r>
              <a:t>to</a:t>
            </a:r>
            <a:r>
              <a:rPr spc="-55"/>
              <a:t> </a:t>
            </a:r>
            <a:r>
              <a:rPr spc="-9"/>
              <a:t>Bulgaria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1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A2</a:t>
            </a:r>
            <a:r>
              <a:rPr spc="-65"/>
              <a:t> </a:t>
            </a:r>
            <a:r>
              <a:rPr spc="0"/>
              <a:t>(Highway</a:t>
            </a:r>
            <a:r>
              <a:rPr spc="-70"/>
              <a:t> </a:t>
            </a:r>
            <a:r>
              <a:rPr spc="-25"/>
              <a:t>E-</a:t>
            </a:r>
            <a:r>
              <a:rPr spc="-79"/>
              <a:t>763)</a:t>
            </a:r>
            <a:r>
              <a:rPr spc="-50"/>
              <a:t> </a:t>
            </a:r>
            <a:r>
              <a:rPr spc="0"/>
              <a:t>section</a:t>
            </a:r>
            <a:r>
              <a:rPr spc="-75"/>
              <a:t> </a:t>
            </a:r>
            <a:r>
              <a:rPr spc="0"/>
              <a:t>Obrenovac-</a:t>
            </a:r>
            <a:r>
              <a:rPr spc="-9"/>
              <a:t>Preljina</a:t>
            </a:r>
          </a:p>
          <a:p>
            <a:pPr marL="241300" marR="5080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Works</a:t>
            </a:r>
            <a:r>
              <a:rPr spc="-55"/>
              <a:t> </a:t>
            </a:r>
            <a:r>
              <a:t>on</a:t>
            </a:r>
            <a:r>
              <a:rPr spc="-5"/>
              <a:t> </a:t>
            </a:r>
            <a:r>
              <a:t>construction</a:t>
            </a:r>
            <a:r>
              <a:rPr spc="-75"/>
              <a:t> </a:t>
            </a:r>
            <a:r>
              <a:t>of</a:t>
            </a:r>
            <a:r>
              <a:rPr spc="-10"/>
              <a:t> </a:t>
            </a:r>
            <a:r>
              <a:t>electric</a:t>
            </a:r>
            <a:r>
              <a:rPr spc="-35"/>
              <a:t> </a:t>
            </a:r>
            <a:r>
              <a:t>power</a:t>
            </a:r>
            <a:r>
              <a:rPr spc="-30"/>
              <a:t> </a:t>
            </a:r>
            <a:r>
              <a:rPr spc="-10"/>
              <a:t>systems, </a:t>
            </a:r>
            <a:r>
              <a:t>installation</a:t>
            </a:r>
            <a:r>
              <a:rPr spc="-125"/>
              <a:t> </a:t>
            </a:r>
            <a:r>
              <a:t>of</a:t>
            </a:r>
            <a:r>
              <a:rPr spc="-94"/>
              <a:t> </a:t>
            </a:r>
            <a:r>
              <a:t>video</a:t>
            </a:r>
            <a:r>
              <a:rPr spc="-104"/>
              <a:t> </a:t>
            </a:r>
            <a:r>
              <a:rPr spc="-10"/>
              <a:t>surveillance</a:t>
            </a:r>
            <a:r>
              <a:rPr spc="-100"/>
              <a:t> </a:t>
            </a:r>
            <a:r>
              <a:rPr spc="-10"/>
              <a:t>system</a:t>
            </a:r>
            <a:r>
              <a:rPr spc="-104"/>
              <a:t> </a:t>
            </a:r>
            <a:r>
              <a:rPr spc="-20"/>
              <a:t>with </a:t>
            </a:r>
            <a:r>
              <a:rPr spc="10"/>
              <a:t>accompanying</a:t>
            </a:r>
            <a:r>
              <a:rPr spc="135"/>
              <a:t> </a:t>
            </a:r>
            <a:r>
              <a:rPr spc="-10"/>
              <a:t>software</a:t>
            </a:r>
          </a:p>
        </p:txBody>
      </p:sp>
      <p:sp>
        <p:nvSpPr>
          <p:cNvPr id="989" name="object 10"/>
          <p:cNvSpPr txBox="1"/>
          <p:nvPr/>
        </p:nvSpPr>
        <p:spPr>
          <a:xfrm>
            <a:off x="2130931" y="5534571"/>
            <a:ext cx="226758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67639">
              <a:spcBef>
                <a:spcPts val="5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 </a:t>
            </a:r>
            <a:r>
              <a:rPr spc="-75">
                <a:hlinkClick r:id="rId5" invalidUrl="" action="" tgtFrame="" tooltip="" history="1" highlightClick="0" endSnd="0"/>
              </a:rPr>
              <a:t>the</a:t>
            </a:r>
            <a:r>
              <a:rPr spc="-85">
                <a:hlinkClick r:id="rId5" invalidUrl="" action="" tgtFrame="" tooltip="" history="1" highlightClick="0" endSnd="0"/>
              </a:rPr>
              <a:t> </a:t>
            </a:r>
            <a:r>
              <a:rPr spc="-30">
                <a:hlinkClick r:id="rId5" invalidUrl="" action="" tgtFrame="" tooltip="" history="1" highlightClick="0" endSnd="0"/>
              </a:rPr>
              <a:t>infrastructure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994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99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99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995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96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997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LUSAIL </a:t>
            </a:r>
            <a:r>
              <a:rPr spc="0"/>
              <a:t>EXPRESSWAY</a:t>
            </a:r>
            <a:r>
              <a:t> </a:t>
            </a:r>
            <a:r>
              <a:rPr spc="100"/>
              <a:t>DOHA</a:t>
            </a:r>
            <a:r>
              <a:t> </a:t>
            </a:r>
            <a:r>
              <a:rPr spc="0"/>
              <a:t>PROJECT,</a:t>
            </a:r>
            <a:r>
              <a:t> QATAR</a:t>
            </a:r>
          </a:p>
        </p:txBody>
      </p:sp>
      <p:sp>
        <p:nvSpPr>
          <p:cNvPr id="998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999" name="object 8"/>
          <p:cNvSpPr txBox="1"/>
          <p:nvPr/>
        </p:nvSpPr>
        <p:spPr>
          <a:xfrm>
            <a:off x="511859" y="1129283"/>
            <a:ext cx="11000107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04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Modernization</a:t>
            </a:r>
            <a:r>
              <a:rPr spc="-160"/>
              <a:t> </a:t>
            </a:r>
            <a:r>
              <a:rPr spc="-95"/>
              <a:t>of</a:t>
            </a:r>
            <a:r>
              <a:rPr spc="-114"/>
              <a:t> </a:t>
            </a:r>
            <a:r>
              <a:rPr spc="-95"/>
              <a:t>signaling</a:t>
            </a:r>
            <a:r>
              <a:rPr spc="-135"/>
              <a:t> </a:t>
            </a:r>
            <a:r>
              <a:rPr spc="-80"/>
              <a:t>and</a:t>
            </a:r>
            <a:r>
              <a:rPr spc="-135"/>
              <a:t> </a:t>
            </a:r>
            <a:r>
              <a:rPr spc="-80"/>
              <a:t>telecommunications</a:t>
            </a:r>
            <a:r>
              <a:rPr spc="-130"/>
              <a:t> </a:t>
            </a:r>
            <a:r>
              <a:rPr spc="-70"/>
              <a:t>systems</a:t>
            </a:r>
          </a:p>
        </p:txBody>
      </p:sp>
      <p:sp>
        <p:nvSpPr>
          <p:cNvPr id="1000" name="object 9"/>
          <p:cNvSpPr txBox="1"/>
          <p:nvPr/>
        </p:nvSpPr>
        <p:spPr>
          <a:xfrm>
            <a:off x="6905369" y="2143606"/>
            <a:ext cx="4255772" cy="180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665" indent="-227965">
              <a:spcBef>
                <a:spcPts val="9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50"/>
              <a:t> </a:t>
            </a:r>
            <a:r>
              <a:t>of</a:t>
            </a:r>
            <a:r>
              <a:rPr spc="-20"/>
              <a:t> </a:t>
            </a:r>
            <a:r>
              <a:t>optical</a:t>
            </a:r>
            <a:r>
              <a:rPr spc="-35"/>
              <a:t> </a:t>
            </a:r>
            <a:r>
              <a:rPr spc="-10"/>
              <a:t>infrastructure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Installation</a:t>
            </a:r>
            <a:r>
              <a:rPr spc="-120"/>
              <a:t> </a:t>
            </a:r>
            <a:r>
              <a:rPr spc="0"/>
              <a:t>of</a:t>
            </a:r>
            <a:r>
              <a:rPr spc="-90"/>
              <a:t> </a:t>
            </a:r>
            <a:r>
              <a:rPr spc="0"/>
              <a:t>cable</a:t>
            </a:r>
            <a:r>
              <a:rPr spc="-90"/>
              <a:t> </a:t>
            </a:r>
            <a:r>
              <a:t>trays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-2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Installation</a:t>
            </a:r>
            <a:r>
              <a:rPr spc="-70"/>
              <a:t> </a:t>
            </a:r>
            <a:r>
              <a:rPr spc="0"/>
              <a:t>of</a:t>
            </a:r>
            <a:r>
              <a:rPr spc="-45"/>
              <a:t> </a:t>
            </a:r>
            <a:r>
              <a:rPr spc="-10"/>
              <a:t>traffic</a:t>
            </a:r>
            <a:r>
              <a:rPr spc="-80"/>
              <a:t> </a:t>
            </a:r>
            <a:r>
              <a:rPr spc="0"/>
              <a:t>signaling</a:t>
            </a:r>
            <a:r>
              <a:rPr spc="-50"/>
              <a:t> </a:t>
            </a:r>
            <a:r>
              <a:rPr spc="-10"/>
              <a:t>system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50"/>
              <a:t> </a:t>
            </a:r>
            <a:r>
              <a:t>of</a:t>
            </a:r>
            <a:r>
              <a:rPr spc="-35"/>
              <a:t> </a:t>
            </a:r>
            <a:r>
              <a:rPr spc="-50"/>
              <a:t>SOS</a:t>
            </a:r>
            <a:r>
              <a:rPr spc="-25"/>
              <a:t> </a:t>
            </a:r>
            <a:r>
              <a:rPr spc="-10"/>
              <a:t>telephony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pc="5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Public</a:t>
            </a:r>
            <a:r>
              <a:rPr spc="-70"/>
              <a:t> </a:t>
            </a:r>
            <a:r>
              <a:rPr spc="0"/>
              <a:t>information</a:t>
            </a:r>
            <a:r>
              <a:rPr spc="-75"/>
              <a:t> </a:t>
            </a:r>
            <a:r>
              <a:rPr spc="0"/>
              <a:t>and</a:t>
            </a:r>
            <a:r>
              <a:rPr spc="-65"/>
              <a:t> </a:t>
            </a:r>
            <a:r>
              <a:rPr spc="-10"/>
              <a:t>alert</a:t>
            </a:r>
            <a:r>
              <a:rPr spc="-65"/>
              <a:t> </a:t>
            </a:r>
            <a:r>
              <a:rPr spc="-10"/>
              <a:t>system</a:t>
            </a:r>
          </a:p>
          <a:p>
            <a:pPr marL="240665" indent="-227965"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Implementation</a:t>
            </a:r>
            <a:r>
              <a:rPr spc="-65"/>
              <a:t> </a:t>
            </a:r>
            <a:r>
              <a:t>of</a:t>
            </a:r>
            <a:r>
              <a:rPr spc="-50"/>
              <a:t> </a:t>
            </a:r>
            <a:r>
              <a:t>video</a:t>
            </a:r>
            <a:r>
              <a:rPr spc="-35"/>
              <a:t> </a:t>
            </a:r>
            <a:r>
              <a:rPr spc="-10"/>
              <a:t>surveillance</a:t>
            </a:r>
            <a:r>
              <a:rPr spc="-35"/>
              <a:t> </a:t>
            </a:r>
            <a:r>
              <a:rPr spc="-10"/>
              <a:t>system</a:t>
            </a:r>
          </a:p>
        </p:txBody>
      </p:sp>
      <p:sp>
        <p:nvSpPr>
          <p:cNvPr id="1001" name="object 10"/>
          <p:cNvSpPr txBox="1"/>
          <p:nvPr/>
        </p:nvSpPr>
        <p:spPr>
          <a:xfrm>
            <a:off x="2130931" y="5534571"/>
            <a:ext cx="226758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67639">
              <a:spcBef>
                <a:spcPts val="500"/>
              </a:spcBef>
              <a:defRPr b="1" spc="-10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Explore </a:t>
            </a:r>
            <a:r>
              <a:rPr spc="-75">
                <a:hlinkClick r:id="rId5" invalidUrl="" action="" tgtFrame="" tooltip="" history="1" highlightClick="0" endSnd="0"/>
              </a:rPr>
              <a:t>the</a:t>
            </a:r>
            <a:r>
              <a:rPr spc="-85">
                <a:hlinkClick r:id="rId5" invalidUrl="" action="" tgtFrame="" tooltip="" history="1" highlightClick="0" endSnd="0"/>
              </a:rPr>
              <a:t> </a:t>
            </a:r>
            <a:r>
              <a:rPr spc="-30">
                <a:hlinkClick r:id="rId5" invalidUrl="" action="" tgtFrame="" tooltip="" history="1" highlightClick="0" endSnd="0"/>
              </a:rPr>
              <a:t>infrastructure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object 8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1006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1004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05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9744" cy="2644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07" name="object 5"/>
          <p:cNvSpPr txBox="1"/>
          <p:nvPr/>
        </p:nvSpPr>
        <p:spPr>
          <a:xfrm>
            <a:off x="434745" y="2927044"/>
            <a:ext cx="8358507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75" sz="5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Electric</a:t>
            </a:r>
            <a:r>
              <a:rPr spc="-494"/>
              <a:t> </a:t>
            </a:r>
            <a:r>
              <a:rPr spc="170"/>
              <a:t>Power</a:t>
            </a:r>
            <a:r>
              <a:rPr spc="-490"/>
              <a:t> </a:t>
            </a:r>
            <a:r>
              <a:rPr spc="-35"/>
              <a:t>Systems</a:t>
            </a:r>
          </a:p>
        </p:txBody>
      </p:sp>
      <p:sp>
        <p:nvSpPr>
          <p:cNvPr id="1008" name="object 7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1009" name="object 6"/>
          <p:cNvSpPr txBox="1"/>
          <p:nvPr>
            <p:ph type="title"/>
          </p:nvPr>
        </p:nvSpPr>
        <p:spPr>
          <a:xfrm>
            <a:off x="434745" y="222629"/>
            <a:ext cx="4528822" cy="660275"/>
          </a:xfrm>
          <a:prstGeom prst="rect">
            <a:avLst/>
          </a:prstGeom>
        </p:spPr>
        <p:txBody>
          <a:bodyPr/>
          <a:lstStyle>
            <a:lvl1pPr indent="12700">
              <a:defRPr b="1" spc="-200" sz="3400">
                <a:solidFill>
                  <a:srgbClr val="FFFFFF"/>
                </a:solidFill>
              </a:defRPr>
            </a:lvl1pPr>
          </a:lstStyle>
          <a:p>
            <a:pPr/>
            <a:r>
              <a:t>Selected references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1014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1012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13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62550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15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16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17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STRABAG,</a:t>
            </a:r>
            <a:r>
              <a:rPr spc="-200"/>
              <a:t> </a:t>
            </a:r>
            <a:r>
              <a:rPr spc="0"/>
              <a:t>BELGRADE</a:t>
            </a:r>
          </a:p>
        </p:txBody>
      </p:sp>
      <p:sp>
        <p:nvSpPr>
          <p:cNvPr id="1018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1019" name="object 8"/>
          <p:cNvSpPr txBox="1"/>
          <p:nvPr/>
        </p:nvSpPr>
        <p:spPr>
          <a:xfrm>
            <a:off x="511859" y="1129283"/>
            <a:ext cx="11066147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8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150"/>
              <a:t> </a:t>
            </a:r>
            <a:r>
              <a:rPr spc="-95"/>
              <a:t>of</a:t>
            </a:r>
            <a:r>
              <a:rPr spc="-140"/>
              <a:t> </a:t>
            </a:r>
            <a:r>
              <a:rPr spc="-70"/>
              <a:t>lighting</a:t>
            </a:r>
            <a:r>
              <a:rPr spc="-165"/>
              <a:t> </a:t>
            </a:r>
            <a:r>
              <a:t>and</a:t>
            </a:r>
            <a:r>
              <a:rPr spc="-155"/>
              <a:t> </a:t>
            </a:r>
            <a:r>
              <a:rPr spc="-95"/>
              <a:t>relocation</a:t>
            </a:r>
            <a:r>
              <a:rPr spc="-165"/>
              <a:t> </a:t>
            </a:r>
            <a:r>
              <a:rPr spc="-95"/>
              <a:t>of</a:t>
            </a:r>
            <a:r>
              <a:rPr spc="-140"/>
              <a:t> </a:t>
            </a:r>
            <a:r>
              <a:t>telco</a:t>
            </a:r>
            <a:r>
              <a:rPr spc="-145"/>
              <a:t> </a:t>
            </a:r>
            <a:r>
              <a:rPr spc="-90"/>
              <a:t>infrastructure</a:t>
            </a:r>
          </a:p>
        </p:txBody>
      </p:sp>
      <p:sp>
        <p:nvSpPr>
          <p:cNvPr id="1020" name="object 9"/>
          <p:cNvSpPr txBox="1"/>
          <p:nvPr/>
        </p:nvSpPr>
        <p:spPr>
          <a:xfrm>
            <a:off x="6905369" y="2111881"/>
            <a:ext cx="4784092" cy="3848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0665" indent="-227965">
              <a:lnSpc>
                <a:spcPts val="1300"/>
              </a:lnSpc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30"/>
              <a:t> </a:t>
            </a:r>
            <a:r>
              <a:t>of</a:t>
            </a:r>
            <a:r>
              <a:rPr spc="-15"/>
              <a:t> </a:t>
            </a:r>
            <a:r>
              <a:t>public</a:t>
            </a:r>
            <a:r>
              <a:rPr spc="5"/>
              <a:t> </a:t>
            </a:r>
            <a:r>
              <a:t>lighting</a:t>
            </a:r>
            <a:r>
              <a:rPr spc="-15"/>
              <a:t> </a:t>
            </a:r>
            <a:r>
              <a:t>on</a:t>
            </a:r>
            <a:r>
              <a:rPr spc="-45"/>
              <a:t> </a:t>
            </a:r>
            <a:r>
              <a:t>the</a:t>
            </a:r>
            <a:r>
              <a:rPr spc="-15"/>
              <a:t> </a:t>
            </a:r>
            <a:r>
              <a:rPr spc="-10"/>
              <a:t>traffic</a:t>
            </a:r>
            <a:r>
              <a:rPr spc="-40"/>
              <a:t> </a:t>
            </a:r>
            <a:r>
              <a:rPr spc="-10"/>
              <a:t>section</a:t>
            </a:r>
          </a:p>
          <a:p>
            <a:pPr indent="241300">
              <a:lnSpc>
                <a:spcPts val="1000"/>
              </a:lnSpc>
              <a:defRPr spc="-1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Kolarčeva</a:t>
            </a:r>
            <a:r>
              <a:rPr spc="-30"/>
              <a:t> </a:t>
            </a:r>
            <a:r>
              <a:rPr spc="-185"/>
              <a:t>–</a:t>
            </a:r>
            <a:r>
              <a:rPr spc="-20"/>
              <a:t> </a:t>
            </a:r>
            <a:r>
              <a:rPr spc="0"/>
              <a:t>Makedonska and</a:t>
            </a:r>
            <a:r>
              <a:rPr spc="-35"/>
              <a:t> </a:t>
            </a:r>
            <a:r>
              <a:rPr spc="0"/>
              <a:t>functional</a:t>
            </a:r>
            <a:r>
              <a:rPr spc="-55"/>
              <a:t> </a:t>
            </a:r>
            <a:r>
              <a:t>plateau</a:t>
            </a:r>
          </a:p>
          <a:p>
            <a:pPr marR="5080" indent="241300">
              <a:lnSpc>
                <a:spcPct val="70000"/>
              </a:lnSpc>
              <a:spcBef>
                <a:spcPts val="200"/>
              </a:spcBef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lighting</a:t>
            </a:r>
            <a:r>
              <a:rPr spc="-60"/>
              <a:t> </a:t>
            </a:r>
            <a:r>
              <a:t>of</a:t>
            </a:r>
            <a:r>
              <a:rPr spc="-70"/>
              <a:t> </a:t>
            </a:r>
            <a:r>
              <a:t>Republic </a:t>
            </a:r>
            <a:r>
              <a:rPr spc="-30"/>
              <a:t>square, </a:t>
            </a:r>
            <a:r>
              <a:rPr spc="-35"/>
              <a:t>as</a:t>
            </a:r>
            <a:r>
              <a:rPr spc="-45"/>
              <a:t> </a:t>
            </a:r>
            <a:r>
              <a:t>well</a:t>
            </a:r>
            <a:r>
              <a:rPr spc="-50"/>
              <a:t> </a:t>
            </a:r>
            <a:r>
              <a:rPr spc="-35"/>
              <a:t>as</a:t>
            </a:r>
            <a:r>
              <a:rPr spc="-65"/>
              <a:t> </a:t>
            </a:r>
            <a:r>
              <a:t>pedestrian </a:t>
            </a:r>
            <a:r>
              <a:rPr spc="-10"/>
              <a:t>roads </a:t>
            </a:r>
            <a:r>
              <a:t>on</a:t>
            </a:r>
            <a:r>
              <a:rPr spc="-50"/>
              <a:t> </a:t>
            </a:r>
            <a:r>
              <a:t>the</a:t>
            </a:r>
            <a:r>
              <a:rPr spc="-55"/>
              <a:t> </a:t>
            </a:r>
            <a:r>
              <a:t>plateau</a:t>
            </a:r>
            <a:r>
              <a:rPr spc="-30"/>
              <a:t> </a:t>
            </a:r>
            <a:r>
              <a:rPr spc="-10"/>
              <a:t>sides</a:t>
            </a:r>
            <a:endParaRPr spc="-10"/>
          </a:p>
          <a:p>
            <a:pPr marR="5080" indent="241300">
              <a:lnSpc>
                <a:spcPct val="70000"/>
              </a:lnSpc>
              <a:spcBef>
                <a:spcPts val="200"/>
              </a:spcBef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  <a:p>
            <a:pPr marL="240665" indent="-227965">
              <a:lnSpc>
                <a:spcPts val="1300"/>
              </a:lnSpc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35"/>
              <a:t> </a:t>
            </a:r>
            <a:r>
              <a:t>of</a:t>
            </a:r>
            <a:r>
              <a:rPr spc="-30"/>
              <a:t> </a:t>
            </a:r>
            <a:r>
              <a:t>scenic</a:t>
            </a:r>
            <a:r>
              <a:rPr spc="-5"/>
              <a:t> </a:t>
            </a:r>
            <a:r>
              <a:rPr spc="50"/>
              <a:t>LED</a:t>
            </a:r>
            <a:r>
              <a:rPr spc="-25"/>
              <a:t> </a:t>
            </a:r>
            <a:r>
              <a:t>lighting</a:t>
            </a:r>
            <a:r>
              <a:rPr spc="-25"/>
              <a:t> </a:t>
            </a:r>
            <a:r>
              <a:rPr spc="-189"/>
              <a:t>–</a:t>
            </a:r>
            <a:r>
              <a:rPr spc="-30"/>
              <a:t> </a:t>
            </a:r>
            <a:r>
              <a:t>Republic</a:t>
            </a:r>
            <a:r>
              <a:rPr spc="25"/>
              <a:t> </a:t>
            </a:r>
            <a:r>
              <a:rPr spc="-10"/>
              <a:t>square</a:t>
            </a:r>
          </a:p>
          <a:p>
            <a:pPr indent="241300">
              <a:lnSpc>
                <a:spcPts val="1000"/>
              </a:lnSpc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plateau</a:t>
            </a:r>
            <a:r>
              <a:rPr spc="-35"/>
              <a:t> </a:t>
            </a:r>
            <a:r>
              <a:t>and</a:t>
            </a:r>
            <a:r>
              <a:rPr spc="-55"/>
              <a:t> </a:t>
            </a:r>
            <a:r>
              <a:t>decorative</a:t>
            </a:r>
            <a:r>
              <a:rPr spc="-30"/>
              <a:t> </a:t>
            </a:r>
            <a:r>
              <a:rPr spc="-20"/>
              <a:t>exterior</a:t>
            </a:r>
            <a:r>
              <a:rPr spc="-15"/>
              <a:t> </a:t>
            </a:r>
            <a:r>
              <a:t>lighting</a:t>
            </a:r>
            <a:r>
              <a:rPr spc="-55"/>
              <a:t> </a:t>
            </a:r>
            <a:r>
              <a:t>of</a:t>
            </a:r>
            <a:r>
              <a:rPr spc="-60"/>
              <a:t> </a:t>
            </a:r>
            <a:r>
              <a:rPr spc="-10"/>
              <a:t>National</a:t>
            </a:r>
          </a:p>
          <a:p>
            <a:pPr indent="241300">
              <a:lnSpc>
                <a:spcPts val="1000"/>
              </a:lnSpc>
              <a:defRPr spc="-25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theatre,</a:t>
            </a:r>
            <a:r>
              <a:rPr spc="30"/>
              <a:t> </a:t>
            </a:r>
            <a:r>
              <a:rPr spc="0"/>
              <a:t>National</a:t>
            </a:r>
            <a:r>
              <a:rPr spc="5"/>
              <a:t> </a:t>
            </a:r>
            <a:r>
              <a:rPr spc="0"/>
              <a:t>museum</a:t>
            </a:r>
            <a:r>
              <a:rPr spc="30"/>
              <a:t> </a:t>
            </a:r>
            <a:r>
              <a:rPr spc="0"/>
              <a:t>and</a:t>
            </a:r>
            <a:r>
              <a:rPr spc="35"/>
              <a:t> </a:t>
            </a:r>
            <a:r>
              <a:rPr spc="-65"/>
              <a:t>ex-</a:t>
            </a:r>
            <a:r>
              <a:rPr spc="0"/>
              <a:t>building</a:t>
            </a:r>
            <a:r>
              <a:rPr spc="80"/>
              <a:t> </a:t>
            </a:r>
            <a:r>
              <a:t>of</a:t>
            </a:r>
          </a:p>
          <a:p>
            <a:pPr marR="784859" indent="241300">
              <a:lnSpc>
                <a:spcPct val="70000"/>
              </a:lnSpc>
              <a:spcBef>
                <a:spcPts val="200"/>
              </a:spcBef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Jugoeksport</a:t>
            </a:r>
            <a:r>
              <a:rPr spc="-30"/>
              <a:t> </a:t>
            </a:r>
            <a:r>
              <a:t>in</a:t>
            </a:r>
            <a:r>
              <a:rPr spc="-45"/>
              <a:t> </a:t>
            </a:r>
            <a:r>
              <a:rPr spc="-10"/>
              <a:t>Kolarceva</a:t>
            </a:r>
            <a:r>
              <a:rPr spc="-55"/>
              <a:t> </a:t>
            </a:r>
            <a:r>
              <a:rPr spc="-60"/>
              <a:t>street;</a:t>
            </a:r>
            <a:r>
              <a:rPr spc="-35"/>
              <a:t> </a:t>
            </a:r>
            <a:r>
              <a:t>Knez</a:t>
            </a:r>
            <a:r>
              <a:rPr spc="-45"/>
              <a:t> </a:t>
            </a:r>
            <a:r>
              <a:rPr spc="-10"/>
              <a:t>Mihailo </a:t>
            </a:r>
            <a:r>
              <a:rPr spc="45"/>
              <a:t>monument</a:t>
            </a:r>
            <a:r>
              <a:rPr spc="-120"/>
              <a:t> </a:t>
            </a:r>
            <a:r>
              <a:rPr spc="-10"/>
              <a:t>lighting</a:t>
            </a:r>
            <a:endParaRPr spc="-10"/>
          </a:p>
          <a:p>
            <a:pPr marR="784859" indent="241300">
              <a:lnSpc>
                <a:spcPct val="70000"/>
              </a:lnSpc>
              <a:spcBef>
                <a:spcPts val="200"/>
              </a:spcBef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  <a:p>
            <a:pPr marL="240665" indent="-227965">
              <a:lnSpc>
                <a:spcPts val="1300"/>
              </a:lnSpc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Foliage</a:t>
            </a:r>
            <a:r>
              <a:rPr spc="-30"/>
              <a:t> </a:t>
            </a:r>
            <a:r>
              <a:t>lighting</a:t>
            </a:r>
            <a:r>
              <a:rPr spc="-35"/>
              <a:t> </a:t>
            </a:r>
            <a:r>
              <a:t>on</a:t>
            </a:r>
            <a:r>
              <a:rPr spc="-30"/>
              <a:t> </a:t>
            </a:r>
            <a:r>
              <a:t>the</a:t>
            </a:r>
            <a:r>
              <a:rPr spc="-45"/>
              <a:t> </a:t>
            </a:r>
            <a:r>
              <a:t>square</a:t>
            </a:r>
            <a:r>
              <a:rPr spc="-15"/>
              <a:t> </a:t>
            </a:r>
            <a:r>
              <a:t>plateau</a:t>
            </a:r>
            <a:r>
              <a:rPr spc="-10"/>
              <a:t> </a:t>
            </a:r>
            <a:r>
              <a:t>with</a:t>
            </a:r>
            <a:r>
              <a:rPr spc="-35"/>
              <a:t> </a:t>
            </a:r>
            <a:r>
              <a:rPr spc="-25"/>
              <a:t>its</a:t>
            </a:r>
            <a:r>
              <a:rPr spc="-30"/>
              <a:t> </a:t>
            </a:r>
            <a:r>
              <a:rPr spc="-10"/>
              <a:t>cable</a:t>
            </a:r>
          </a:p>
          <a:p>
            <a:pPr marR="381634" indent="241300">
              <a:lnSpc>
                <a:spcPct val="70000"/>
              </a:lnSpc>
              <a:spcBef>
                <a:spcPts val="200"/>
              </a:spcBef>
              <a:defRPr spc="-25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installations,</a:t>
            </a:r>
            <a:r>
              <a:rPr spc="-65"/>
              <a:t> </a:t>
            </a:r>
            <a:r>
              <a:rPr spc="0"/>
              <a:t>LED</a:t>
            </a:r>
            <a:r>
              <a:rPr spc="-50"/>
              <a:t> </a:t>
            </a:r>
            <a:r>
              <a:rPr spc="-10"/>
              <a:t>reflectors</a:t>
            </a:r>
            <a:r>
              <a:rPr spc="-15"/>
              <a:t> </a:t>
            </a:r>
            <a:r>
              <a:rPr spc="0"/>
              <a:t>and</a:t>
            </a:r>
            <a:r>
              <a:rPr spc="-60"/>
              <a:t> </a:t>
            </a:r>
            <a:r>
              <a:rPr spc="-10"/>
              <a:t>system</a:t>
            </a:r>
            <a:r>
              <a:rPr spc="-50"/>
              <a:t> </a:t>
            </a:r>
            <a:r>
              <a:rPr spc="-10"/>
              <a:t>for</a:t>
            </a:r>
            <a:r>
              <a:rPr spc="-65"/>
              <a:t> </a:t>
            </a:r>
            <a:r>
              <a:rPr spc="-10"/>
              <a:t>remote </a:t>
            </a:r>
            <a:r>
              <a:rPr spc="0"/>
              <a:t>lighting</a:t>
            </a:r>
            <a:r>
              <a:rPr spc="65"/>
              <a:t> </a:t>
            </a:r>
            <a:r>
              <a:rPr spc="-10"/>
              <a:t>control</a:t>
            </a:r>
            <a:endParaRPr spc="-10"/>
          </a:p>
          <a:p>
            <a:pPr marR="381634" indent="241300">
              <a:lnSpc>
                <a:spcPct val="70000"/>
              </a:lnSpc>
              <a:spcBef>
                <a:spcPts val="200"/>
              </a:spcBef>
              <a:defRPr spc="-25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  <a:p>
            <a:pPr marL="240665" indent="-227965">
              <a:lnSpc>
                <a:spcPts val="1300"/>
              </a:lnSpc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Relocation</a:t>
            </a:r>
            <a:r>
              <a:rPr spc="50"/>
              <a:t> </a:t>
            </a:r>
            <a:r>
              <a:t>of</a:t>
            </a:r>
            <a:r>
              <a:rPr spc="60"/>
              <a:t> </a:t>
            </a:r>
            <a:r>
              <a:t>complete</a:t>
            </a:r>
            <a:r>
              <a:rPr spc="85"/>
              <a:t> </a:t>
            </a:r>
            <a:r>
              <a:t>telecom</a:t>
            </a:r>
            <a:r>
              <a:rPr spc="65"/>
              <a:t> </a:t>
            </a:r>
            <a:r>
              <a:t>underground</a:t>
            </a:r>
            <a:r>
              <a:rPr spc="90"/>
              <a:t> </a:t>
            </a:r>
            <a:r>
              <a:rPr spc="-10"/>
              <a:t>cable</a:t>
            </a:r>
          </a:p>
          <a:p>
            <a:pPr indent="241300">
              <a:lnSpc>
                <a:spcPts val="1000"/>
              </a:lnSpc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infrastructure</a:t>
            </a:r>
            <a:r>
              <a:rPr spc="-5"/>
              <a:t> </a:t>
            </a:r>
            <a:r>
              <a:t>with</a:t>
            </a:r>
            <a:r>
              <a:rPr spc="-35"/>
              <a:t> </a:t>
            </a:r>
            <a:r>
              <a:t>construction</a:t>
            </a:r>
            <a:r>
              <a:rPr spc="-15"/>
              <a:t> </a:t>
            </a:r>
            <a:r>
              <a:t>of</a:t>
            </a:r>
            <a:r>
              <a:rPr spc="-30"/>
              <a:t> </a:t>
            </a:r>
            <a:r>
              <a:t>additional</a:t>
            </a:r>
            <a:r>
              <a:rPr spc="-15"/>
              <a:t> </a:t>
            </a:r>
            <a:r>
              <a:rPr spc="-10"/>
              <a:t>capacity</a:t>
            </a:r>
          </a:p>
          <a:p>
            <a:pPr indent="241300">
              <a:lnSpc>
                <a:spcPts val="1300"/>
              </a:lnSpc>
              <a:defRPr spc="-3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TC</a:t>
            </a:r>
            <a:r>
              <a:rPr spc="-35"/>
              <a:t> </a:t>
            </a:r>
            <a:r>
              <a:rPr spc="0"/>
              <a:t>ducts</a:t>
            </a:r>
            <a:r>
              <a:rPr spc="-35"/>
              <a:t> </a:t>
            </a:r>
            <a:r>
              <a:rPr spc="0"/>
              <a:t>and</a:t>
            </a:r>
            <a:r>
              <a:rPr spc="-40"/>
              <a:t> </a:t>
            </a:r>
            <a:r>
              <a:rPr spc="-10"/>
              <a:t>shafts</a:t>
            </a:r>
            <a:endParaRPr spc="-10"/>
          </a:p>
          <a:p>
            <a:pPr indent="241300">
              <a:lnSpc>
                <a:spcPts val="1300"/>
              </a:lnSpc>
              <a:defRPr spc="-3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</a:p>
          <a:p>
            <a:pPr marL="240665" indent="-227965">
              <a:lnSpc>
                <a:spcPts val="1300"/>
              </a:lnSpc>
              <a:spcBef>
                <a:spcPts val="5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25"/>
              <a:t> </a:t>
            </a:r>
            <a:r>
              <a:t>of</a:t>
            </a:r>
            <a:r>
              <a:rPr spc="-5"/>
              <a:t> </a:t>
            </a:r>
            <a:r>
              <a:t>lighting</a:t>
            </a:r>
            <a:r>
              <a:rPr spc="-20"/>
              <a:t> </a:t>
            </a:r>
            <a:r>
              <a:t>signalization</a:t>
            </a:r>
            <a:r>
              <a:rPr spc="-35"/>
              <a:t> </a:t>
            </a:r>
            <a:r>
              <a:t>and</a:t>
            </a:r>
            <a:r>
              <a:rPr spc="-5"/>
              <a:t> </a:t>
            </a:r>
            <a:r>
              <a:rPr spc="-10"/>
              <a:t>video</a:t>
            </a:r>
          </a:p>
          <a:p>
            <a:pPr indent="241300">
              <a:lnSpc>
                <a:spcPts val="1000"/>
              </a:lnSpc>
              <a:defRPr spc="-10"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surveillance</a:t>
            </a:r>
            <a:r>
              <a:rPr spc="25"/>
              <a:t> </a:t>
            </a:r>
            <a:r>
              <a:rPr spc="0"/>
              <a:t>on </a:t>
            </a:r>
            <a:r>
              <a:rPr spc="-20"/>
              <a:t>Kolarčeva-</a:t>
            </a:r>
            <a:r>
              <a:rPr spc="0"/>
              <a:t>Makedonska-</a:t>
            </a:r>
            <a:r>
              <a:t>Vasina</a:t>
            </a:r>
          </a:p>
          <a:p>
            <a:pPr marR="5080" indent="241300">
              <a:lnSpc>
                <a:spcPct val="70000"/>
              </a:lnSpc>
              <a:spcBef>
                <a:spcPts val="200"/>
              </a:spcBef>
              <a:defRPr sz="13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intersection</a:t>
            </a:r>
            <a:r>
              <a:rPr spc="-30"/>
              <a:t> </a:t>
            </a:r>
            <a:r>
              <a:t>and</a:t>
            </a:r>
            <a:r>
              <a:rPr spc="-50"/>
              <a:t> </a:t>
            </a:r>
            <a:r>
              <a:t>on</a:t>
            </a:r>
            <a:r>
              <a:rPr spc="-65"/>
              <a:t> </a:t>
            </a:r>
            <a:r>
              <a:t>Francuska</a:t>
            </a:r>
            <a:r>
              <a:rPr spc="-20"/>
              <a:t> </a:t>
            </a:r>
            <a:r>
              <a:rPr spc="-189"/>
              <a:t>–</a:t>
            </a:r>
            <a:r>
              <a:rPr spc="-60"/>
              <a:t> </a:t>
            </a:r>
            <a:r>
              <a:rPr spc="-10"/>
              <a:t>Vasina</a:t>
            </a:r>
            <a:r>
              <a:rPr spc="-45"/>
              <a:t> </a:t>
            </a:r>
            <a:r>
              <a:t>intersection</a:t>
            </a:r>
            <a:r>
              <a:rPr spc="-30"/>
              <a:t> </a:t>
            </a:r>
            <a:r>
              <a:rPr spc="-25"/>
              <a:t>for </a:t>
            </a:r>
            <a:r>
              <a:t>the</a:t>
            </a:r>
            <a:r>
              <a:rPr spc="-85"/>
              <a:t> </a:t>
            </a:r>
            <a:r>
              <a:rPr spc="-10"/>
              <a:t>Transport</a:t>
            </a:r>
            <a:r>
              <a:rPr spc="-40"/>
              <a:t> </a:t>
            </a:r>
            <a:r>
              <a:rPr spc="-10"/>
              <a:t>Secretariat</a:t>
            </a:r>
          </a:p>
        </p:txBody>
      </p:sp>
      <p:sp>
        <p:nvSpPr>
          <p:cNvPr id="1021" name="object 10"/>
          <p:cNvSpPr txBox="1"/>
          <p:nvPr/>
        </p:nvSpPr>
        <p:spPr>
          <a:xfrm>
            <a:off x="2221357" y="5477967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03555">
              <a:spcBef>
                <a:spcPts val="600"/>
              </a:spcBef>
              <a:defRPr b="1" spc="-8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Electric</a:t>
            </a:r>
            <a:r>
              <a:rPr spc="-85">
                <a:hlinkClick r:id="rId5" invalidUrl="" action="" tgtFrame="" tooltip="" history="1" highlightClick="0" endSnd="0"/>
              </a:rPr>
              <a:t> </a:t>
            </a:r>
            <a:r>
              <a:rPr spc="-20">
                <a:hlinkClick r:id="rId5" invalidUrl="" action="" tgtFrame="" tooltip="" history="1" highlightClick="0" endSnd="0"/>
              </a:rPr>
              <a:t>power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1026" name="object 2"/>
          <p:cNvGrpSpPr/>
          <p:nvPr/>
        </p:nvGrpSpPr>
        <p:grpSpPr>
          <a:xfrm>
            <a:off x="379475" y="1979676"/>
            <a:ext cx="5765292" cy="3179065"/>
            <a:chOff x="0" y="0"/>
            <a:chExt cx="5765291" cy="3179064"/>
          </a:xfrm>
        </p:grpSpPr>
        <p:pic>
          <p:nvPicPr>
            <p:cNvPr id="1024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5292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25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3911" y="15748"/>
              <a:ext cx="5655565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27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28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29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</a:pPr>
            <a:r>
              <a:t>DIFFERENT </a:t>
            </a:r>
            <a:r>
              <a:rPr spc="-100"/>
              <a:t>USERS</a:t>
            </a:r>
          </a:p>
        </p:txBody>
      </p:sp>
      <p:sp>
        <p:nvSpPr>
          <p:cNvPr id="1030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1031" name="object 8"/>
          <p:cNvSpPr txBox="1"/>
          <p:nvPr/>
        </p:nvSpPr>
        <p:spPr>
          <a:xfrm>
            <a:off x="511859" y="1129283"/>
            <a:ext cx="10568942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8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155"/>
              <a:t> </a:t>
            </a:r>
            <a:r>
              <a:rPr spc="-95"/>
              <a:t>of</a:t>
            </a:r>
            <a:r>
              <a:rPr spc="-145"/>
              <a:t> </a:t>
            </a:r>
            <a:r>
              <a:rPr spc="-85"/>
              <a:t>electricity</a:t>
            </a:r>
            <a:r>
              <a:rPr spc="-160"/>
              <a:t> </a:t>
            </a:r>
            <a:r>
              <a:rPr spc="-100"/>
              <a:t>facilities</a:t>
            </a:r>
            <a:r>
              <a:rPr spc="-160"/>
              <a:t> </a:t>
            </a:r>
            <a:r>
              <a:rPr spc="-90"/>
              <a:t>along</a:t>
            </a:r>
            <a:r>
              <a:rPr spc="-165"/>
              <a:t> </a:t>
            </a:r>
            <a:r>
              <a:rPr spc="-70"/>
              <a:t>the</a:t>
            </a:r>
            <a:r>
              <a:rPr spc="-155"/>
              <a:t> </a:t>
            </a:r>
            <a:r>
              <a:rPr spc="-100"/>
              <a:t>E80</a:t>
            </a:r>
            <a:r>
              <a:rPr spc="-135"/>
              <a:t> </a:t>
            </a:r>
            <a:r>
              <a:rPr spc="-65"/>
              <a:t>highway</a:t>
            </a:r>
          </a:p>
        </p:txBody>
      </p:sp>
      <p:sp>
        <p:nvSpPr>
          <p:cNvPr id="1032" name="object 9"/>
          <p:cNvSpPr txBox="1"/>
          <p:nvPr/>
        </p:nvSpPr>
        <p:spPr>
          <a:xfrm>
            <a:off x="6905369" y="2167763"/>
            <a:ext cx="4411347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106679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70"/>
              <a:t> </a:t>
            </a:r>
            <a:r>
              <a:t>of</a:t>
            </a:r>
            <a:r>
              <a:rPr spc="-35"/>
              <a:t> </a:t>
            </a:r>
            <a:r>
              <a:t>power</a:t>
            </a:r>
            <a:r>
              <a:rPr spc="-50"/>
              <a:t> </a:t>
            </a:r>
            <a:r>
              <a:rPr spc="-10"/>
              <a:t>facilities</a:t>
            </a:r>
            <a:r>
              <a:rPr spc="-30"/>
              <a:t> </a:t>
            </a:r>
            <a:r>
              <a:t>along</a:t>
            </a:r>
            <a:r>
              <a:rPr spc="-40"/>
              <a:t> </a:t>
            </a:r>
            <a:r>
              <a:t>the</a:t>
            </a:r>
            <a:r>
              <a:rPr spc="-25"/>
              <a:t> E80 </a:t>
            </a:r>
            <a:r>
              <a:rPr spc="-10"/>
              <a:t>Corridor</a:t>
            </a:r>
            <a:r>
              <a:rPr spc="-100"/>
              <a:t> </a:t>
            </a:r>
            <a:r>
              <a:rPr spc="-55"/>
              <a:t>X</a:t>
            </a:r>
            <a:r>
              <a:rPr spc="-90"/>
              <a:t> </a:t>
            </a:r>
            <a:r>
              <a:rPr spc="-10"/>
              <a:t>highway: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pc="-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Chiflik-Staničenje</a:t>
            </a:r>
            <a:r>
              <a:rPr spc="0"/>
              <a:t> section </a:t>
            </a:r>
            <a:r>
              <a:t>for</a:t>
            </a:r>
            <a:r>
              <a:rPr spc="-4"/>
              <a:t> </a:t>
            </a:r>
            <a:r>
              <a:rPr spc="0"/>
              <a:t>Construcciones</a:t>
            </a:r>
            <a:r>
              <a:rPr spc="-45"/>
              <a:t> </a:t>
            </a:r>
            <a:r>
              <a:rPr spc="45"/>
              <a:t>RUBAU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Section</a:t>
            </a:r>
            <a:r>
              <a:rPr spc="-75"/>
              <a:t> </a:t>
            </a:r>
            <a:r>
              <a:t>Chiflik</a:t>
            </a:r>
            <a:r>
              <a:rPr spc="-50"/>
              <a:t> </a:t>
            </a:r>
            <a:r>
              <a:rPr spc="-79"/>
              <a:t>-</a:t>
            </a:r>
            <a:r>
              <a:rPr spc="-39"/>
              <a:t> </a:t>
            </a:r>
            <a:r>
              <a:t>Pirot</a:t>
            </a:r>
            <a:r>
              <a:rPr spc="-70"/>
              <a:t> </a:t>
            </a:r>
            <a:r>
              <a:rPr spc="-9"/>
              <a:t>for</a:t>
            </a:r>
            <a:r>
              <a:rPr spc="-65"/>
              <a:t> </a:t>
            </a:r>
            <a:r>
              <a:t>Siemens</a:t>
            </a:r>
            <a:r>
              <a:rPr spc="-100"/>
              <a:t> </a:t>
            </a:r>
            <a:r>
              <a:rPr spc="-9"/>
              <a:t>Serbia</a:t>
            </a:r>
          </a:p>
          <a:p>
            <a:pPr lvl="1" marL="698500" indent="-228600">
              <a:spcBef>
                <a:spcPts val="3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698500" algn="l"/>
              </a:tabLst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Section</a:t>
            </a:r>
            <a:r>
              <a:rPr spc="-60"/>
              <a:t> </a:t>
            </a:r>
            <a:r>
              <a:t>Bela</a:t>
            </a:r>
            <a:r>
              <a:rPr spc="-55"/>
              <a:t> </a:t>
            </a:r>
            <a:r>
              <a:t>Palanka</a:t>
            </a:r>
            <a:r>
              <a:rPr spc="-30"/>
              <a:t> </a:t>
            </a:r>
            <a:r>
              <a:rPr spc="-79"/>
              <a:t>-</a:t>
            </a:r>
            <a:r>
              <a:rPr spc="-45"/>
              <a:t> </a:t>
            </a:r>
            <a:r>
              <a:t>Pirot</a:t>
            </a:r>
            <a:r>
              <a:rPr spc="-65"/>
              <a:t> </a:t>
            </a:r>
            <a:r>
              <a:rPr spc="-19"/>
              <a:t>for</a:t>
            </a:r>
            <a:r>
              <a:rPr spc="-45"/>
              <a:t> </a:t>
            </a:r>
            <a:r>
              <a:rPr spc="-9"/>
              <a:t>Trace</a:t>
            </a:r>
            <a:r>
              <a:rPr spc="-45"/>
              <a:t> </a:t>
            </a:r>
            <a:r>
              <a:rPr spc="-9"/>
              <a:t>Balkans</a:t>
            </a:r>
          </a:p>
        </p:txBody>
      </p:sp>
      <p:sp>
        <p:nvSpPr>
          <p:cNvPr id="1033" name="object 10"/>
          <p:cNvSpPr txBox="1"/>
          <p:nvPr/>
        </p:nvSpPr>
        <p:spPr>
          <a:xfrm>
            <a:off x="2221357" y="5477967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03555">
              <a:spcBef>
                <a:spcPts val="600"/>
              </a:spcBef>
              <a:defRPr b="1" spc="-8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Electric</a:t>
            </a:r>
            <a:r>
              <a:rPr spc="-85">
                <a:hlinkClick r:id="rId5" invalidUrl="" action="" tgtFrame="" tooltip="" history="1" highlightClick="0" endSnd="0"/>
              </a:rPr>
              <a:t> </a:t>
            </a:r>
            <a:r>
              <a:rPr spc="-20">
                <a:hlinkClick r:id="rId5" invalidUrl="" action="" tgtFrame="" tooltip="" history="1" highlightClick="0" endSnd="0"/>
              </a:rPr>
              <a:t>power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5" name="object 1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1038" name="object 2"/>
          <p:cNvGrpSpPr/>
          <p:nvPr/>
        </p:nvGrpSpPr>
        <p:grpSpPr>
          <a:xfrm>
            <a:off x="379475" y="1979676"/>
            <a:ext cx="5763769" cy="3179065"/>
            <a:chOff x="0" y="0"/>
            <a:chExt cx="5763767" cy="3179064"/>
          </a:xfrm>
        </p:grpSpPr>
        <p:pic>
          <p:nvPicPr>
            <p:cNvPr id="1036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5763768" cy="3179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037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55498" y="15748"/>
              <a:ext cx="5659439" cy="30765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039" name="object 5"/>
          <p:cNvSpPr/>
          <p:nvPr/>
        </p:nvSpPr>
        <p:spPr>
          <a:xfrm>
            <a:off x="432967" y="1647569"/>
            <a:ext cx="11326090" cy="1"/>
          </a:xfrm>
          <a:prstGeom prst="line">
            <a:avLst/>
          </a:prstGeom>
          <a:ln w="1270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40" name="object 6"/>
          <p:cNvSpPr/>
          <p:nvPr/>
        </p:nvSpPr>
        <p:spPr>
          <a:xfrm>
            <a:off x="6813550" y="1985516"/>
            <a:ext cx="726314" cy="1"/>
          </a:xfrm>
          <a:prstGeom prst="line">
            <a:avLst/>
          </a:prstGeom>
          <a:ln w="12700">
            <a:solidFill>
              <a:srgbClr val="18499A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1041" name="object 7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9535">
              <a:spcBef>
                <a:spcPts val="100"/>
              </a:spcBef>
              <a:defRPr spc="-100"/>
            </a:pPr>
            <a:r>
              <a:t>ELECTRIC</a:t>
            </a:r>
            <a:r>
              <a:rPr spc="-200"/>
              <a:t> </a:t>
            </a:r>
            <a:r>
              <a:rPr spc="100"/>
              <a:t>POWER</a:t>
            </a:r>
            <a:r>
              <a:rPr spc="-200"/>
              <a:t> </a:t>
            </a:r>
            <a:r>
              <a:rPr spc="0"/>
              <a:t>INDUSTRY</a:t>
            </a:r>
            <a:r>
              <a:rPr spc="-200"/>
              <a:t> </a:t>
            </a:r>
            <a:r>
              <a:rPr spc="100"/>
              <a:t>OF</a:t>
            </a:r>
            <a:r>
              <a:rPr spc="-200"/>
              <a:t> </a:t>
            </a:r>
            <a:r>
              <a:t>SERBIA</a:t>
            </a:r>
          </a:p>
        </p:txBody>
      </p:sp>
      <p:sp>
        <p:nvSpPr>
          <p:cNvPr id="1042" name="object 1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1043" name="object 8"/>
          <p:cNvSpPr txBox="1"/>
          <p:nvPr/>
        </p:nvSpPr>
        <p:spPr>
          <a:xfrm>
            <a:off x="511859" y="1129283"/>
            <a:ext cx="10377807" cy="41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80" sz="27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145"/>
              <a:t> </a:t>
            </a:r>
            <a:r>
              <a:t>and</a:t>
            </a:r>
            <a:r>
              <a:rPr spc="-145"/>
              <a:t> </a:t>
            </a:r>
            <a:r>
              <a:rPr spc="-90"/>
              <a:t>maintenance</a:t>
            </a:r>
            <a:r>
              <a:rPr spc="-150"/>
              <a:t> </a:t>
            </a:r>
            <a:r>
              <a:rPr spc="-95"/>
              <a:t>of</a:t>
            </a:r>
            <a:r>
              <a:rPr spc="-150"/>
              <a:t> </a:t>
            </a:r>
            <a:r>
              <a:rPr spc="-90"/>
              <a:t>electric</a:t>
            </a:r>
            <a:r>
              <a:rPr spc="-135"/>
              <a:t> </a:t>
            </a:r>
            <a:r>
              <a:rPr spc="-125"/>
              <a:t>power</a:t>
            </a:r>
            <a:r>
              <a:rPr spc="-145"/>
              <a:t> </a:t>
            </a:r>
            <a:r>
              <a:rPr spc="-25"/>
              <a:t>network</a:t>
            </a:r>
          </a:p>
        </p:txBody>
      </p:sp>
      <p:sp>
        <p:nvSpPr>
          <p:cNvPr id="1044" name="object 9"/>
          <p:cNvSpPr txBox="1"/>
          <p:nvPr/>
        </p:nvSpPr>
        <p:spPr>
          <a:xfrm>
            <a:off x="6905369" y="2167763"/>
            <a:ext cx="4838701" cy="2361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241300" marR="75564" indent="-228600">
              <a:lnSpc>
                <a:spcPts val="1500"/>
              </a:lnSpc>
              <a:spcBef>
                <a:spcPts val="2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pc="-1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Installation</a:t>
            </a:r>
            <a:r>
              <a:rPr spc="-80"/>
              <a:t> </a:t>
            </a:r>
            <a:r>
              <a:rPr spc="0"/>
              <a:t>and</a:t>
            </a:r>
            <a:r>
              <a:rPr spc="-70"/>
              <a:t> </a:t>
            </a:r>
            <a:r>
              <a:rPr spc="0"/>
              <a:t>connection</a:t>
            </a:r>
            <a:r>
              <a:rPr spc="-75"/>
              <a:t> </a:t>
            </a:r>
            <a:r>
              <a:rPr spc="0"/>
              <a:t>of</a:t>
            </a:r>
            <a:r>
              <a:rPr spc="390"/>
              <a:t> </a:t>
            </a:r>
            <a:r>
              <a:rPr spc="0"/>
              <a:t>MBTS</a:t>
            </a:r>
            <a:r>
              <a:rPr spc="-90"/>
              <a:t> </a:t>
            </a:r>
            <a:r>
              <a:rPr spc="-45"/>
              <a:t>630</a:t>
            </a:r>
            <a:r>
              <a:rPr spc="-70"/>
              <a:t> </a:t>
            </a:r>
            <a:r>
              <a:rPr spc="0"/>
              <a:t>kVA</a:t>
            </a:r>
            <a:r>
              <a:rPr spc="-94"/>
              <a:t> </a:t>
            </a:r>
            <a:r>
              <a:rPr spc="0"/>
              <a:t>at</a:t>
            </a:r>
            <a:r>
              <a:rPr spc="-65"/>
              <a:t> </a:t>
            </a:r>
            <a:r>
              <a:rPr spc="-25"/>
              <a:t>39 </a:t>
            </a:r>
            <a:r>
              <a:t>Vojvode</a:t>
            </a:r>
            <a:r>
              <a:rPr spc="-100"/>
              <a:t> </a:t>
            </a:r>
            <a:r>
              <a:rPr spc="0"/>
              <a:t>Vlahovića</a:t>
            </a:r>
            <a:r>
              <a:rPr spc="-94"/>
              <a:t> </a:t>
            </a:r>
            <a:r>
              <a:rPr spc="-40"/>
              <a:t>street,</a:t>
            </a:r>
            <a:r>
              <a:rPr spc="-120"/>
              <a:t> </a:t>
            </a:r>
            <a:r>
              <a:t>Belgrade</a:t>
            </a:r>
          </a:p>
          <a:p>
            <a:pPr marL="227965" marR="67944" indent="-227965" algn="ctr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159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110"/>
              <a:t> </a:t>
            </a:r>
            <a:r>
              <a:t>of</a:t>
            </a:r>
            <a:r>
              <a:rPr spc="-90"/>
              <a:t> </a:t>
            </a:r>
            <a:r>
              <a:t>power</a:t>
            </a:r>
            <a:r>
              <a:rPr spc="-90"/>
              <a:t> </a:t>
            </a:r>
            <a:r>
              <a:rPr spc="-10"/>
              <a:t>facility</a:t>
            </a:r>
            <a:r>
              <a:rPr spc="-90"/>
              <a:t> </a:t>
            </a:r>
            <a:r>
              <a:t>of</a:t>
            </a:r>
            <a:r>
              <a:rPr spc="-70"/>
              <a:t> </a:t>
            </a:r>
            <a:r>
              <a:t>voltage</a:t>
            </a:r>
            <a:r>
              <a:rPr spc="-90"/>
              <a:t> </a:t>
            </a:r>
            <a:r>
              <a:rPr spc="-25"/>
              <a:t>level</a:t>
            </a:r>
            <a:r>
              <a:rPr spc="-70"/>
              <a:t> </a:t>
            </a:r>
            <a:r>
              <a:rPr spc="60"/>
              <a:t>up</a:t>
            </a:r>
            <a:r>
              <a:rPr spc="-85"/>
              <a:t> </a:t>
            </a:r>
            <a:r>
              <a:rPr spc="-25"/>
              <a:t>to</a:t>
            </a:r>
          </a:p>
          <a:p>
            <a:pPr marR="90169" algn="ctr">
              <a:lnSpc>
                <a:spcPts val="1500"/>
              </a:lnSpc>
              <a:defRPr spc="-90"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10kV</a:t>
            </a:r>
            <a:r>
              <a:rPr spc="-94"/>
              <a:t> </a:t>
            </a:r>
            <a:r>
              <a:rPr spc="0"/>
              <a:t>(commissioning</a:t>
            </a:r>
            <a:r>
              <a:rPr spc="-85"/>
              <a:t> </a:t>
            </a:r>
            <a:r>
              <a:rPr spc="0"/>
              <a:t>of</a:t>
            </a:r>
            <a:r>
              <a:rPr spc="-80"/>
              <a:t> </a:t>
            </a:r>
            <a:r>
              <a:rPr spc="-345"/>
              <a:t>&gt;</a:t>
            </a:r>
            <a:r>
              <a:t> </a:t>
            </a:r>
            <a:r>
              <a:rPr spc="-35"/>
              <a:t>50</a:t>
            </a:r>
            <a:r>
              <a:rPr spc="-94"/>
              <a:t> </a:t>
            </a:r>
            <a:r>
              <a:rPr spc="-55"/>
              <a:t>systems),</a:t>
            </a:r>
            <a:r>
              <a:rPr spc="-94"/>
              <a:t> </a:t>
            </a:r>
            <a:r>
              <a:rPr spc="-10"/>
              <a:t>Belgrade</a:t>
            </a:r>
          </a:p>
          <a:p>
            <a:pPr marL="241300" marR="641984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Maintenance</a:t>
            </a:r>
            <a:r>
              <a:rPr spc="-75"/>
              <a:t> </a:t>
            </a:r>
            <a:r>
              <a:t>of</a:t>
            </a:r>
            <a:r>
              <a:rPr spc="-40"/>
              <a:t> </a:t>
            </a:r>
            <a:r>
              <a:t>power</a:t>
            </a:r>
            <a:r>
              <a:rPr spc="-65"/>
              <a:t> </a:t>
            </a:r>
            <a:r>
              <a:rPr spc="-10"/>
              <a:t>facilities</a:t>
            </a:r>
            <a:r>
              <a:rPr spc="-60"/>
              <a:t> </a:t>
            </a:r>
            <a:r>
              <a:rPr spc="60"/>
              <a:t>up</a:t>
            </a:r>
            <a:r>
              <a:rPr spc="-50"/>
              <a:t> </a:t>
            </a:r>
            <a:r>
              <a:t>to</a:t>
            </a:r>
            <a:r>
              <a:rPr spc="-70"/>
              <a:t> </a:t>
            </a:r>
            <a:r>
              <a:rPr spc="-104"/>
              <a:t>35</a:t>
            </a:r>
            <a:r>
              <a:rPr spc="-70"/>
              <a:t> </a:t>
            </a:r>
            <a:r>
              <a:t>kV</a:t>
            </a:r>
            <a:r>
              <a:rPr spc="-50"/>
              <a:t> – </a:t>
            </a:r>
            <a:r>
              <a:t>Belgrade</a:t>
            </a:r>
            <a:r>
              <a:rPr spc="-15"/>
              <a:t> </a:t>
            </a:r>
            <a:r>
              <a:rPr spc="-10"/>
              <a:t>city</a:t>
            </a:r>
            <a:r>
              <a:rPr spc="-50"/>
              <a:t> </a:t>
            </a:r>
            <a:r>
              <a:rPr spc="-10"/>
              <a:t>network</a:t>
            </a:r>
          </a:p>
          <a:p>
            <a:pPr marL="241300" marR="31115" indent="-228600">
              <a:lnSpc>
                <a:spcPts val="1500"/>
              </a:lnSpc>
              <a:spcBef>
                <a:spcPts val="10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413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110"/>
              <a:t> </a:t>
            </a:r>
            <a:r>
              <a:t>of</a:t>
            </a:r>
            <a:r>
              <a:rPr spc="-85"/>
              <a:t> </a:t>
            </a:r>
            <a:r>
              <a:t>access</a:t>
            </a:r>
            <a:r>
              <a:rPr spc="-85"/>
              <a:t> </a:t>
            </a:r>
            <a:r>
              <a:t>power</a:t>
            </a:r>
            <a:r>
              <a:rPr spc="-85"/>
              <a:t> </a:t>
            </a:r>
            <a:r>
              <a:t>line</a:t>
            </a:r>
            <a:r>
              <a:rPr spc="-70"/>
              <a:t> </a:t>
            </a:r>
            <a:r>
              <a:rPr spc="-185"/>
              <a:t>10</a:t>
            </a:r>
            <a:r>
              <a:rPr spc="-90"/>
              <a:t> </a:t>
            </a:r>
            <a:r>
              <a:rPr spc="-180"/>
              <a:t>/</a:t>
            </a:r>
            <a:r>
              <a:rPr spc="-65"/>
              <a:t> </a:t>
            </a:r>
            <a:r>
              <a:rPr spc="-55"/>
              <a:t>0.4</a:t>
            </a:r>
            <a:r>
              <a:rPr spc="-85"/>
              <a:t> </a:t>
            </a:r>
            <a:r>
              <a:t>kV</a:t>
            </a:r>
            <a:r>
              <a:rPr spc="-90"/>
              <a:t> </a:t>
            </a:r>
            <a:r>
              <a:rPr spc="-20"/>
              <a:t>with </a:t>
            </a:r>
            <a:r>
              <a:t>overhead</a:t>
            </a:r>
            <a:r>
              <a:rPr spc="-75"/>
              <a:t> </a:t>
            </a:r>
            <a:r>
              <a:t>electrical</a:t>
            </a:r>
            <a:r>
              <a:rPr spc="-85"/>
              <a:t> </a:t>
            </a:r>
            <a:r>
              <a:t>substation</a:t>
            </a:r>
            <a:r>
              <a:rPr spc="-100"/>
              <a:t> </a:t>
            </a:r>
            <a:r>
              <a:t>of</a:t>
            </a:r>
            <a:r>
              <a:rPr spc="-70"/>
              <a:t> </a:t>
            </a:r>
            <a:r>
              <a:t>400kVA</a:t>
            </a:r>
            <a:r>
              <a:rPr spc="-80"/>
              <a:t> </a:t>
            </a:r>
            <a:r>
              <a:t>in</a:t>
            </a:r>
            <a:r>
              <a:rPr spc="-45"/>
              <a:t> </a:t>
            </a:r>
            <a:r>
              <a:rPr spc="-10"/>
              <a:t>Slancio</a:t>
            </a:r>
          </a:p>
          <a:p>
            <a:pPr marL="240665" indent="-227965">
              <a:lnSpc>
                <a:spcPts val="1500"/>
              </a:lnSpc>
              <a:spcBef>
                <a:spcPts val="800"/>
              </a:spcBef>
              <a:buClr>
                <a:srgbClr val="EA5325"/>
              </a:buClr>
              <a:buSzPct val="100000"/>
              <a:buFont typeface="Arial"/>
              <a:buChar char="•"/>
              <a:tabLst>
                <a:tab pos="228600" algn="l"/>
              </a:tabLst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Reconstruction</a:t>
            </a:r>
            <a:r>
              <a:rPr spc="-94"/>
              <a:t> </a:t>
            </a:r>
            <a:r>
              <a:t>of</a:t>
            </a:r>
            <a:r>
              <a:rPr spc="-35"/>
              <a:t> </a:t>
            </a:r>
            <a:r>
              <a:t>power</a:t>
            </a:r>
            <a:r>
              <a:rPr spc="-55"/>
              <a:t> </a:t>
            </a:r>
            <a:r>
              <a:rPr spc="-10"/>
              <a:t>lines</a:t>
            </a:r>
            <a:r>
              <a:rPr spc="-30"/>
              <a:t> </a:t>
            </a:r>
            <a:r>
              <a:t>in</a:t>
            </a:r>
            <a:r>
              <a:rPr spc="-20"/>
              <a:t> </a:t>
            </a:r>
            <a:r>
              <a:rPr spc="-25"/>
              <a:t>Vranje</a:t>
            </a:r>
            <a:r>
              <a:rPr spc="-55"/>
              <a:t> </a:t>
            </a:r>
            <a:r>
              <a:rPr spc="-10"/>
              <a:t>(installation</a:t>
            </a:r>
          </a:p>
          <a:p>
            <a:pPr indent="241300">
              <a:lnSpc>
                <a:spcPts val="1500"/>
              </a:lnSpc>
              <a:defRPr sz="14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of</a:t>
            </a:r>
            <a:r>
              <a:rPr spc="-45"/>
              <a:t> </a:t>
            </a:r>
            <a:r>
              <a:rPr spc="10"/>
              <a:t>new</a:t>
            </a:r>
            <a:r>
              <a:rPr spc="-65"/>
              <a:t> </a:t>
            </a:r>
            <a:r>
              <a:rPr spc="10"/>
              <a:t>wood-</a:t>
            </a:r>
            <a:r>
              <a:rPr spc="-60"/>
              <a:t> </a:t>
            </a:r>
            <a:r>
              <a:rPr spc="10"/>
              <a:t>impregnated</a:t>
            </a:r>
            <a:r>
              <a:rPr spc="-75"/>
              <a:t> </a:t>
            </a:r>
            <a:r>
              <a:t>poles</a:t>
            </a:r>
            <a:r>
              <a:rPr spc="-35"/>
              <a:t> </a:t>
            </a:r>
            <a:r>
              <a:rPr spc="-10"/>
              <a:t>L=12m)</a:t>
            </a:r>
          </a:p>
        </p:txBody>
      </p:sp>
      <p:sp>
        <p:nvSpPr>
          <p:cNvPr id="1045" name="object 10"/>
          <p:cNvSpPr txBox="1"/>
          <p:nvPr/>
        </p:nvSpPr>
        <p:spPr>
          <a:xfrm>
            <a:off x="2221357" y="5477967"/>
            <a:ext cx="2087246" cy="190501"/>
          </a:xfrm>
          <a:prstGeom prst="rect">
            <a:avLst/>
          </a:prstGeom>
          <a:solidFill>
            <a:srgbClr val="EA532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03555">
              <a:spcBef>
                <a:spcPts val="600"/>
              </a:spcBef>
              <a:defRPr b="1" spc="-80" sz="1200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Verdana"/>
                <a:ea typeface="Verdana"/>
                <a:cs typeface="Verdana"/>
                <a:sym typeface="Verdana"/>
              </a:defRPr>
            </a:pPr>
            <a:r>
              <a:rPr>
                <a:hlinkClick r:id="rId5" invalidUrl="" action="" tgtFrame="" tooltip="" history="1" highlightClick="0" endSnd="0"/>
              </a:rPr>
              <a:t>Electric</a:t>
            </a:r>
            <a:r>
              <a:rPr spc="-85">
                <a:hlinkClick r:id="rId5" invalidUrl="" action="" tgtFrame="" tooltip="" history="1" highlightClick="0" endSnd="0"/>
              </a:rPr>
              <a:t> </a:t>
            </a:r>
            <a:r>
              <a:rPr spc="-20">
                <a:hlinkClick r:id="rId5" invalidUrl="" action="" tgtFrame="" tooltip="" history="1" highlightClick="0" endSnd="0"/>
              </a:rPr>
              <a:t>power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48" name="Double-click to edit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049" name="a5bcfb38-18f9-407e-90ed-a3ad232f07d3.PNG" descr="a5bcfb38-18f9-407e-90ed-a3ad232f07d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object 36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sp>
        <p:nvSpPr>
          <p:cNvPr id="198" name="object 2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286384">
              <a:defRPr spc="-100" sz="3400"/>
            </a:pPr>
            <a:r>
              <a:t>Infrastructure</a:t>
            </a:r>
            <a:r>
              <a:rPr spc="-200"/>
              <a:t> </a:t>
            </a:r>
            <a:r>
              <a:rPr spc="0"/>
              <a:t>engineering</a:t>
            </a:r>
          </a:p>
        </p:txBody>
      </p:sp>
      <p:sp>
        <p:nvSpPr>
          <p:cNvPr id="199" name="object 3"/>
          <p:cNvSpPr txBox="1"/>
          <p:nvPr/>
        </p:nvSpPr>
        <p:spPr>
          <a:xfrm>
            <a:off x="708761" y="1028064"/>
            <a:ext cx="1880236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11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What</a:t>
            </a:r>
            <a:r>
              <a:rPr spc="-180"/>
              <a:t> </a:t>
            </a:r>
            <a:r>
              <a:rPr spc="-95"/>
              <a:t>do</a:t>
            </a:r>
            <a:r>
              <a:rPr spc="-165"/>
              <a:t> </a:t>
            </a:r>
            <a:r>
              <a:rPr spc="-170"/>
              <a:t>we</a:t>
            </a:r>
            <a:r>
              <a:rPr spc="-175"/>
              <a:t> </a:t>
            </a:r>
            <a:r>
              <a:rPr spc="-45"/>
              <a:t>do?</a:t>
            </a:r>
          </a:p>
        </p:txBody>
      </p:sp>
      <p:sp>
        <p:nvSpPr>
          <p:cNvPr id="200" name="object 4"/>
          <p:cNvSpPr txBox="1"/>
          <p:nvPr/>
        </p:nvSpPr>
        <p:spPr>
          <a:xfrm>
            <a:off x="848360" y="4368925"/>
            <a:ext cx="2262505" cy="1189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pc="-10" sz="16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Design</a:t>
            </a:r>
          </a:p>
          <a:p>
            <a:pPr marR="133350" indent="12700">
              <a:lnSpc>
                <a:spcPct val="130000"/>
              </a:lnSpc>
              <a:spcBef>
                <a:spcPts val="1100"/>
              </a:spcBef>
              <a:defRPr spc="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Telecommunication</a:t>
            </a:r>
            <a:r>
              <a:rPr spc="85"/>
              <a:t> </a:t>
            </a:r>
            <a:r>
              <a:rPr spc="-9"/>
              <a:t>networks </a:t>
            </a:r>
            <a:r>
              <a:rPr spc="0"/>
              <a:t>Electric</a:t>
            </a:r>
            <a:r>
              <a:rPr spc="4"/>
              <a:t> </a:t>
            </a:r>
            <a:r>
              <a:rPr spc="0"/>
              <a:t>power</a:t>
            </a:r>
            <a:r>
              <a:rPr spc="-30"/>
              <a:t> </a:t>
            </a:r>
            <a:r>
              <a:rPr spc="-9"/>
              <a:t>systems</a:t>
            </a:r>
          </a:p>
          <a:p>
            <a:pPr marR="5080" indent="12700">
              <a:lnSpc>
                <a:spcPct val="130000"/>
              </a:lnSpc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HVAC</a:t>
            </a:r>
            <a:r>
              <a:rPr spc="-45"/>
              <a:t> </a:t>
            </a:r>
            <a:r>
              <a:t>and</a:t>
            </a:r>
            <a:r>
              <a:rPr spc="-19"/>
              <a:t> </a:t>
            </a:r>
            <a:r>
              <a:t>other</a:t>
            </a:r>
            <a:r>
              <a:rPr spc="-35"/>
              <a:t> </a:t>
            </a:r>
            <a:r>
              <a:rPr spc="-9"/>
              <a:t>Smart</a:t>
            </a:r>
            <a:r>
              <a:rPr spc="-60"/>
              <a:t> </a:t>
            </a:r>
            <a:r>
              <a:rPr spc="-9"/>
              <a:t>Building systems</a:t>
            </a:r>
          </a:p>
        </p:txBody>
      </p:sp>
      <p:sp>
        <p:nvSpPr>
          <p:cNvPr id="201" name="object 5"/>
          <p:cNvSpPr/>
          <p:nvPr/>
        </p:nvSpPr>
        <p:spPr>
          <a:xfrm>
            <a:off x="410780" y="3508502"/>
            <a:ext cx="535941" cy="535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0800"/>
                </a:moveTo>
                <a:lnTo>
                  <a:pt x="174" y="8859"/>
                </a:lnTo>
                <a:lnTo>
                  <a:pt x="676" y="7032"/>
                </a:lnTo>
                <a:lnTo>
                  <a:pt x="1475" y="5350"/>
                </a:lnTo>
                <a:lnTo>
                  <a:pt x="2540" y="3842"/>
                </a:lnTo>
                <a:lnTo>
                  <a:pt x="3842" y="2541"/>
                </a:lnTo>
                <a:lnTo>
                  <a:pt x="5349" y="1475"/>
                </a:lnTo>
                <a:lnTo>
                  <a:pt x="7032" y="676"/>
                </a:lnTo>
                <a:lnTo>
                  <a:pt x="8859" y="174"/>
                </a:lnTo>
                <a:lnTo>
                  <a:pt x="10800" y="0"/>
                </a:lnTo>
                <a:lnTo>
                  <a:pt x="12741" y="174"/>
                </a:lnTo>
                <a:lnTo>
                  <a:pt x="14568" y="676"/>
                </a:lnTo>
                <a:lnTo>
                  <a:pt x="16251" y="1475"/>
                </a:lnTo>
                <a:lnTo>
                  <a:pt x="17758" y="2541"/>
                </a:lnTo>
                <a:lnTo>
                  <a:pt x="19060" y="3842"/>
                </a:lnTo>
                <a:lnTo>
                  <a:pt x="20125" y="5350"/>
                </a:lnTo>
                <a:lnTo>
                  <a:pt x="20924" y="7032"/>
                </a:lnTo>
                <a:lnTo>
                  <a:pt x="21426" y="8859"/>
                </a:lnTo>
                <a:lnTo>
                  <a:pt x="21600" y="10800"/>
                </a:lnTo>
                <a:lnTo>
                  <a:pt x="21426" y="12741"/>
                </a:lnTo>
                <a:lnTo>
                  <a:pt x="20924" y="14568"/>
                </a:lnTo>
                <a:lnTo>
                  <a:pt x="20125" y="16250"/>
                </a:lnTo>
                <a:lnTo>
                  <a:pt x="19060" y="17758"/>
                </a:lnTo>
                <a:lnTo>
                  <a:pt x="17758" y="19059"/>
                </a:lnTo>
                <a:lnTo>
                  <a:pt x="16251" y="20125"/>
                </a:lnTo>
                <a:lnTo>
                  <a:pt x="14568" y="20924"/>
                </a:lnTo>
                <a:lnTo>
                  <a:pt x="12741" y="21426"/>
                </a:lnTo>
                <a:lnTo>
                  <a:pt x="10800" y="21600"/>
                </a:lnTo>
                <a:lnTo>
                  <a:pt x="8859" y="21426"/>
                </a:lnTo>
                <a:lnTo>
                  <a:pt x="7032" y="20924"/>
                </a:lnTo>
                <a:lnTo>
                  <a:pt x="5349" y="20125"/>
                </a:lnTo>
                <a:lnTo>
                  <a:pt x="3842" y="19059"/>
                </a:lnTo>
                <a:lnTo>
                  <a:pt x="2540" y="17758"/>
                </a:lnTo>
                <a:lnTo>
                  <a:pt x="1475" y="16250"/>
                </a:lnTo>
                <a:lnTo>
                  <a:pt x="676" y="14568"/>
                </a:lnTo>
                <a:lnTo>
                  <a:pt x="174" y="12741"/>
                </a:lnTo>
                <a:lnTo>
                  <a:pt x="0" y="10800"/>
                </a:lnTo>
                <a:close/>
              </a:path>
            </a:pathLst>
          </a:custGeom>
          <a:ln w="635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2" name="object 6"/>
          <p:cNvSpPr txBox="1"/>
          <p:nvPr/>
        </p:nvSpPr>
        <p:spPr>
          <a:xfrm>
            <a:off x="595984" y="3567429"/>
            <a:ext cx="14478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780" sz="26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03" name="object 7"/>
          <p:cNvSpPr/>
          <p:nvPr/>
        </p:nvSpPr>
        <p:spPr>
          <a:xfrm>
            <a:off x="2551176" y="3508502"/>
            <a:ext cx="535942" cy="535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0800"/>
                </a:moveTo>
                <a:lnTo>
                  <a:pt x="174" y="8859"/>
                </a:lnTo>
                <a:lnTo>
                  <a:pt x="676" y="7032"/>
                </a:lnTo>
                <a:lnTo>
                  <a:pt x="1475" y="5350"/>
                </a:lnTo>
                <a:lnTo>
                  <a:pt x="2541" y="3842"/>
                </a:lnTo>
                <a:lnTo>
                  <a:pt x="3842" y="2541"/>
                </a:lnTo>
                <a:lnTo>
                  <a:pt x="5350" y="1475"/>
                </a:lnTo>
                <a:lnTo>
                  <a:pt x="7032" y="676"/>
                </a:lnTo>
                <a:lnTo>
                  <a:pt x="8859" y="174"/>
                </a:lnTo>
                <a:lnTo>
                  <a:pt x="10800" y="0"/>
                </a:lnTo>
                <a:lnTo>
                  <a:pt x="12741" y="174"/>
                </a:lnTo>
                <a:lnTo>
                  <a:pt x="14568" y="676"/>
                </a:lnTo>
                <a:lnTo>
                  <a:pt x="16250" y="1475"/>
                </a:lnTo>
                <a:lnTo>
                  <a:pt x="17758" y="2541"/>
                </a:lnTo>
                <a:lnTo>
                  <a:pt x="19059" y="3842"/>
                </a:lnTo>
                <a:lnTo>
                  <a:pt x="20125" y="5350"/>
                </a:lnTo>
                <a:lnTo>
                  <a:pt x="20924" y="7032"/>
                </a:lnTo>
                <a:lnTo>
                  <a:pt x="21426" y="8859"/>
                </a:lnTo>
                <a:lnTo>
                  <a:pt x="21600" y="10800"/>
                </a:lnTo>
                <a:lnTo>
                  <a:pt x="21426" y="12741"/>
                </a:lnTo>
                <a:lnTo>
                  <a:pt x="20924" y="14568"/>
                </a:lnTo>
                <a:lnTo>
                  <a:pt x="20125" y="16250"/>
                </a:lnTo>
                <a:lnTo>
                  <a:pt x="19059" y="17758"/>
                </a:lnTo>
                <a:lnTo>
                  <a:pt x="17758" y="19059"/>
                </a:lnTo>
                <a:lnTo>
                  <a:pt x="16250" y="20125"/>
                </a:lnTo>
                <a:lnTo>
                  <a:pt x="14568" y="20924"/>
                </a:lnTo>
                <a:lnTo>
                  <a:pt x="12741" y="21426"/>
                </a:lnTo>
                <a:lnTo>
                  <a:pt x="10800" y="21600"/>
                </a:lnTo>
                <a:lnTo>
                  <a:pt x="8859" y="21426"/>
                </a:lnTo>
                <a:lnTo>
                  <a:pt x="7032" y="20924"/>
                </a:lnTo>
                <a:lnTo>
                  <a:pt x="5350" y="20125"/>
                </a:lnTo>
                <a:lnTo>
                  <a:pt x="3842" y="19059"/>
                </a:lnTo>
                <a:lnTo>
                  <a:pt x="2541" y="17758"/>
                </a:lnTo>
                <a:lnTo>
                  <a:pt x="1475" y="16250"/>
                </a:lnTo>
                <a:lnTo>
                  <a:pt x="676" y="14568"/>
                </a:lnTo>
                <a:lnTo>
                  <a:pt x="174" y="12741"/>
                </a:lnTo>
                <a:lnTo>
                  <a:pt x="0" y="10800"/>
                </a:lnTo>
                <a:close/>
              </a:path>
            </a:pathLst>
          </a:custGeom>
          <a:ln w="635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4" name="object 8"/>
          <p:cNvSpPr txBox="1"/>
          <p:nvPr/>
        </p:nvSpPr>
        <p:spPr>
          <a:xfrm>
            <a:off x="2715005" y="3567429"/>
            <a:ext cx="213360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20" sz="26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05" name="object 9"/>
          <p:cNvSpPr/>
          <p:nvPr/>
        </p:nvSpPr>
        <p:spPr>
          <a:xfrm>
            <a:off x="4691507" y="3508502"/>
            <a:ext cx="535941" cy="535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0800"/>
                </a:moveTo>
                <a:lnTo>
                  <a:pt x="174" y="8859"/>
                </a:lnTo>
                <a:lnTo>
                  <a:pt x="676" y="7032"/>
                </a:lnTo>
                <a:lnTo>
                  <a:pt x="1475" y="5350"/>
                </a:lnTo>
                <a:lnTo>
                  <a:pt x="2541" y="3842"/>
                </a:lnTo>
                <a:lnTo>
                  <a:pt x="3842" y="2541"/>
                </a:lnTo>
                <a:lnTo>
                  <a:pt x="5350" y="1475"/>
                </a:lnTo>
                <a:lnTo>
                  <a:pt x="7032" y="676"/>
                </a:lnTo>
                <a:lnTo>
                  <a:pt x="8859" y="174"/>
                </a:lnTo>
                <a:lnTo>
                  <a:pt x="10800" y="0"/>
                </a:lnTo>
                <a:lnTo>
                  <a:pt x="12742" y="174"/>
                </a:lnTo>
                <a:lnTo>
                  <a:pt x="14570" y="676"/>
                </a:lnTo>
                <a:lnTo>
                  <a:pt x="16253" y="1475"/>
                </a:lnTo>
                <a:lnTo>
                  <a:pt x="17760" y="2541"/>
                </a:lnTo>
                <a:lnTo>
                  <a:pt x="19061" y="3842"/>
                </a:lnTo>
                <a:lnTo>
                  <a:pt x="20126" y="5350"/>
                </a:lnTo>
                <a:lnTo>
                  <a:pt x="20925" y="7032"/>
                </a:lnTo>
                <a:lnTo>
                  <a:pt x="21426" y="8859"/>
                </a:lnTo>
                <a:lnTo>
                  <a:pt x="21600" y="10800"/>
                </a:lnTo>
                <a:lnTo>
                  <a:pt x="21426" y="12741"/>
                </a:lnTo>
                <a:lnTo>
                  <a:pt x="20925" y="14568"/>
                </a:lnTo>
                <a:lnTo>
                  <a:pt x="20126" y="16250"/>
                </a:lnTo>
                <a:lnTo>
                  <a:pt x="19061" y="17758"/>
                </a:lnTo>
                <a:lnTo>
                  <a:pt x="17760" y="19059"/>
                </a:lnTo>
                <a:lnTo>
                  <a:pt x="16253" y="20125"/>
                </a:lnTo>
                <a:lnTo>
                  <a:pt x="14570" y="20924"/>
                </a:lnTo>
                <a:lnTo>
                  <a:pt x="12742" y="21426"/>
                </a:lnTo>
                <a:lnTo>
                  <a:pt x="10800" y="21600"/>
                </a:lnTo>
                <a:lnTo>
                  <a:pt x="8859" y="21426"/>
                </a:lnTo>
                <a:lnTo>
                  <a:pt x="7032" y="20924"/>
                </a:lnTo>
                <a:lnTo>
                  <a:pt x="5350" y="20125"/>
                </a:lnTo>
                <a:lnTo>
                  <a:pt x="3842" y="19059"/>
                </a:lnTo>
                <a:lnTo>
                  <a:pt x="2541" y="17758"/>
                </a:lnTo>
                <a:lnTo>
                  <a:pt x="1475" y="16250"/>
                </a:lnTo>
                <a:lnTo>
                  <a:pt x="676" y="14568"/>
                </a:lnTo>
                <a:lnTo>
                  <a:pt x="174" y="12741"/>
                </a:lnTo>
                <a:lnTo>
                  <a:pt x="0" y="10800"/>
                </a:lnTo>
                <a:close/>
              </a:path>
            </a:pathLst>
          </a:custGeom>
          <a:ln w="635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6" name="object 10"/>
          <p:cNvSpPr txBox="1"/>
          <p:nvPr/>
        </p:nvSpPr>
        <p:spPr>
          <a:xfrm>
            <a:off x="4833873" y="3567429"/>
            <a:ext cx="212091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30" sz="26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07" name="object 11"/>
          <p:cNvSpPr/>
          <p:nvPr/>
        </p:nvSpPr>
        <p:spPr>
          <a:xfrm>
            <a:off x="6831965" y="3508502"/>
            <a:ext cx="535940" cy="5359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0800"/>
                </a:moveTo>
                <a:lnTo>
                  <a:pt x="174" y="8859"/>
                </a:lnTo>
                <a:lnTo>
                  <a:pt x="675" y="7032"/>
                </a:lnTo>
                <a:lnTo>
                  <a:pt x="1474" y="5350"/>
                </a:lnTo>
                <a:lnTo>
                  <a:pt x="2539" y="3842"/>
                </a:lnTo>
                <a:lnTo>
                  <a:pt x="3840" y="2541"/>
                </a:lnTo>
                <a:lnTo>
                  <a:pt x="5347" y="1475"/>
                </a:lnTo>
                <a:lnTo>
                  <a:pt x="7030" y="676"/>
                </a:lnTo>
                <a:lnTo>
                  <a:pt x="8858" y="174"/>
                </a:lnTo>
                <a:lnTo>
                  <a:pt x="10800" y="0"/>
                </a:lnTo>
                <a:lnTo>
                  <a:pt x="12741" y="174"/>
                </a:lnTo>
                <a:lnTo>
                  <a:pt x="14568" y="676"/>
                </a:lnTo>
                <a:lnTo>
                  <a:pt x="16250" y="1475"/>
                </a:lnTo>
                <a:lnTo>
                  <a:pt x="17758" y="2541"/>
                </a:lnTo>
                <a:lnTo>
                  <a:pt x="19059" y="3842"/>
                </a:lnTo>
                <a:lnTo>
                  <a:pt x="20125" y="5350"/>
                </a:lnTo>
                <a:lnTo>
                  <a:pt x="20924" y="7032"/>
                </a:lnTo>
                <a:lnTo>
                  <a:pt x="21426" y="8859"/>
                </a:lnTo>
                <a:lnTo>
                  <a:pt x="21600" y="10800"/>
                </a:lnTo>
                <a:lnTo>
                  <a:pt x="21426" y="12741"/>
                </a:lnTo>
                <a:lnTo>
                  <a:pt x="20924" y="14568"/>
                </a:lnTo>
                <a:lnTo>
                  <a:pt x="20125" y="16250"/>
                </a:lnTo>
                <a:lnTo>
                  <a:pt x="19059" y="17758"/>
                </a:lnTo>
                <a:lnTo>
                  <a:pt x="17758" y="19059"/>
                </a:lnTo>
                <a:lnTo>
                  <a:pt x="16250" y="20125"/>
                </a:lnTo>
                <a:lnTo>
                  <a:pt x="14568" y="20924"/>
                </a:lnTo>
                <a:lnTo>
                  <a:pt x="12741" y="21426"/>
                </a:lnTo>
                <a:lnTo>
                  <a:pt x="10800" y="21600"/>
                </a:lnTo>
                <a:lnTo>
                  <a:pt x="8858" y="21426"/>
                </a:lnTo>
                <a:lnTo>
                  <a:pt x="7030" y="20924"/>
                </a:lnTo>
                <a:lnTo>
                  <a:pt x="5347" y="20125"/>
                </a:lnTo>
                <a:lnTo>
                  <a:pt x="3840" y="19059"/>
                </a:lnTo>
                <a:lnTo>
                  <a:pt x="2539" y="17758"/>
                </a:lnTo>
                <a:lnTo>
                  <a:pt x="1474" y="16250"/>
                </a:lnTo>
                <a:lnTo>
                  <a:pt x="675" y="14568"/>
                </a:lnTo>
                <a:lnTo>
                  <a:pt x="174" y="12741"/>
                </a:lnTo>
                <a:lnTo>
                  <a:pt x="0" y="10800"/>
                </a:lnTo>
                <a:close/>
              </a:path>
            </a:pathLst>
          </a:custGeom>
          <a:ln w="635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08" name="object 12"/>
          <p:cNvSpPr txBox="1"/>
          <p:nvPr/>
        </p:nvSpPr>
        <p:spPr>
          <a:xfrm>
            <a:off x="6973061" y="3567429"/>
            <a:ext cx="24447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15" sz="26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4</a:t>
            </a:r>
          </a:p>
        </p:txBody>
      </p:sp>
      <p:grpSp>
        <p:nvGrpSpPr>
          <p:cNvPr id="211" name="object 13"/>
          <p:cNvGrpSpPr/>
          <p:nvPr/>
        </p:nvGrpSpPr>
        <p:grpSpPr>
          <a:xfrm>
            <a:off x="7368919" y="3508502"/>
            <a:ext cx="2139315" cy="535942"/>
            <a:chOff x="0" y="0"/>
            <a:chExt cx="2139314" cy="535941"/>
          </a:xfrm>
        </p:grpSpPr>
        <p:sp>
          <p:nvSpPr>
            <p:cNvPr id="209" name="Shape"/>
            <p:cNvSpPr/>
            <p:nvPr/>
          </p:nvSpPr>
          <p:spPr>
            <a:xfrm>
              <a:off x="1603375" y="-1"/>
              <a:ext cx="535939" cy="535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174" y="8859"/>
                  </a:lnTo>
                  <a:lnTo>
                    <a:pt x="676" y="7032"/>
                  </a:lnTo>
                  <a:lnTo>
                    <a:pt x="1475" y="5350"/>
                  </a:lnTo>
                  <a:lnTo>
                    <a:pt x="2541" y="3842"/>
                  </a:lnTo>
                  <a:lnTo>
                    <a:pt x="3842" y="2541"/>
                  </a:lnTo>
                  <a:lnTo>
                    <a:pt x="5350" y="1475"/>
                  </a:lnTo>
                  <a:lnTo>
                    <a:pt x="7032" y="676"/>
                  </a:lnTo>
                  <a:lnTo>
                    <a:pt x="8859" y="174"/>
                  </a:lnTo>
                  <a:lnTo>
                    <a:pt x="10800" y="0"/>
                  </a:lnTo>
                  <a:lnTo>
                    <a:pt x="12741" y="174"/>
                  </a:lnTo>
                  <a:lnTo>
                    <a:pt x="14568" y="676"/>
                  </a:lnTo>
                  <a:lnTo>
                    <a:pt x="16250" y="1475"/>
                  </a:lnTo>
                  <a:lnTo>
                    <a:pt x="17758" y="2541"/>
                  </a:lnTo>
                  <a:lnTo>
                    <a:pt x="19059" y="3842"/>
                  </a:lnTo>
                  <a:lnTo>
                    <a:pt x="20125" y="5350"/>
                  </a:lnTo>
                  <a:lnTo>
                    <a:pt x="20924" y="7032"/>
                  </a:lnTo>
                  <a:lnTo>
                    <a:pt x="21426" y="8859"/>
                  </a:lnTo>
                  <a:lnTo>
                    <a:pt x="21600" y="10800"/>
                  </a:lnTo>
                  <a:lnTo>
                    <a:pt x="21426" y="12741"/>
                  </a:lnTo>
                  <a:lnTo>
                    <a:pt x="20924" y="14568"/>
                  </a:lnTo>
                  <a:lnTo>
                    <a:pt x="20125" y="16250"/>
                  </a:lnTo>
                  <a:lnTo>
                    <a:pt x="19059" y="17758"/>
                  </a:lnTo>
                  <a:lnTo>
                    <a:pt x="17758" y="19059"/>
                  </a:lnTo>
                  <a:lnTo>
                    <a:pt x="16250" y="20125"/>
                  </a:lnTo>
                  <a:lnTo>
                    <a:pt x="14568" y="20924"/>
                  </a:lnTo>
                  <a:lnTo>
                    <a:pt x="12741" y="21426"/>
                  </a:lnTo>
                  <a:lnTo>
                    <a:pt x="10800" y="21600"/>
                  </a:lnTo>
                  <a:lnTo>
                    <a:pt x="8859" y="21426"/>
                  </a:lnTo>
                  <a:lnTo>
                    <a:pt x="7032" y="20924"/>
                  </a:lnTo>
                  <a:lnTo>
                    <a:pt x="5350" y="20125"/>
                  </a:lnTo>
                  <a:lnTo>
                    <a:pt x="3842" y="19059"/>
                  </a:lnTo>
                  <a:lnTo>
                    <a:pt x="2541" y="17758"/>
                  </a:lnTo>
                  <a:lnTo>
                    <a:pt x="1475" y="16250"/>
                  </a:lnTo>
                  <a:lnTo>
                    <a:pt x="676" y="14568"/>
                  </a:lnTo>
                  <a:lnTo>
                    <a:pt x="174" y="12741"/>
                  </a:lnTo>
                  <a:lnTo>
                    <a:pt x="0" y="10800"/>
                  </a:lnTo>
                  <a:close/>
                </a:path>
              </a:pathLst>
            </a:custGeom>
            <a:noFill/>
            <a:ln w="6350" cap="flat">
              <a:solidFill>
                <a:srgbClr val="EA532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sp>
          <p:nvSpPr>
            <p:cNvPr id="210" name="Line"/>
            <p:cNvSpPr/>
            <p:nvPr/>
          </p:nvSpPr>
          <p:spPr>
            <a:xfrm>
              <a:off x="-1" y="267970"/>
              <a:ext cx="1602359" cy="1"/>
            </a:xfrm>
            <a:prstGeom prst="line">
              <a:avLst/>
            </a:prstGeom>
            <a:noFill/>
            <a:ln w="6350" cap="flat">
              <a:solidFill>
                <a:srgbClr val="EA532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212" name="object 14"/>
          <p:cNvSpPr txBox="1"/>
          <p:nvPr/>
        </p:nvSpPr>
        <p:spPr>
          <a:xfrm>
            <a:off x="9113646" y="3567429"/>
            <a:ext cx="212726" cy="393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125" sz="26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213" name="object 15"/>
          <p:cNvSpPr/>
          <p:nvPr/>
        </p:nvSpPr>
        <p:spPr>
          <a:xfrm>
            <a:off x="675588" y="1968244"/>
            <a:ext cx="2155369" cy="36269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12393"/>
                </a:moveTo>
                <a:lnTo>
                  <a:pt x="0" y="21600"/>
                </a:lnTo>
                <a:moveTo>
                  <a:pt x="21600" y="0"/>
                </a:moveTo>
                <a:lnTo>
                  <a:pt x="21600" y="9207"/>
                </a:lnTo>
              </a:path>
            </a:pathLst>
          </a:custGeom>
          <a:ln w="6350">
            <a:solidFill>
              <a:srgbClr val="EA5325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14" name="object 16"/>
          <p:cNvSpPr txBox="1"/>
          <p:nvPr/>
        </p:nvSpPr>
        <p:spPr>
          <a:xfrm>
            <a:off x="3008502" y="1960497"/>
            <a:ext cx="2213611" cy="14312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R="144779" indent="12700">
              <a:defRPr spc="-10" sz="16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Telecommunication infrastructure</a:t>
            </a:r>
          </a:p>
          <a:p>
            <a:pPr marR="5080" indent="12700" algn="just">
              <a:lnSpc>
                <a:spcPct val="130000"/>
              </a:lnSpc>
              <a:spcBef>
                <a:spcPts val="800"/>
              </a:spcBef>
              <a:defRPr spc="-9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Transport</a:t>
            </a:r>
            <a:r>
              <a:rPr spc="-45"/>
              <a:t> </a:t>
            </a:r>
            <a:r>
              <a:rPr spc="0"/>
              <a:t>and</a:t>
            </a:r>
            <a:r>
              <a:rPr spc="-30"/>
              <a:t> </a:t>
            </a:r>
            <a:r>
              <a:t>access</a:t>
            </a:r>
            <a:r>
              <a:rPr spc="-55"/>
              <a:t> </a:t>
            </a:r>
            <a:r>
              <a:t>networks </a:t>
            </a:r>
            <a:r>
              <a:rPr spc="-70"/>
              <a:t>FTTx,</a:t>
            </a:r>
            <a:r>
              <a:rPr spc="-30"/>
              <a:t> </a:t>
            </a:r>
            <a:r>
              <a:rPr spc="39"/>
              <a:t>MPLS</a:t>
            </a:r>
            <a:r>
              <a:rPr spc="-79"/>
              <a:t> </a:t>
            </a:r>
            <a:r>
              <a:rPr spc="0"/>
              <a:t>and</a:t>
            </a:r>
            <a:r>
              <a:rPr spc="-45"/>
              <a:t> </a:t>
            </a:r>
            <a:r>
              <a:rPr spc="0"/>
              <a:t>All</a:t>
            </a:r>
            <a:r>
              <a:rPr spc="-65"/>
              <a:t> </a:t>
            </a:r>
            <a:r>
              <a:t>IP</a:t>
            </a:r>
            <a:r>
              <a:rPr spc="-50"/>
              <a:t> </a:t>
            </a:r>
            <a:r>
              <a:t>networks </a:t>
            </a:r>
            <a:r>
              <a:rPr spc="-45"/>
              <a:t>RBS,</a:t>
            </a:r>
            <a:r>
              <a:rPr spc="-95"/>
              <a:t> </a:t>
            </a:r>
            <a:r>
              <a:rPr spc="0"/>
              <a:t>WiFi,</a:t>
            </a:r>
            <a:r>
              <a:rPr spc="-55"/>
              <a:t> </a:t>
            </a:r>
            <a:r>
              <a:rPr spc="-90"/>
              <a:t>3G,</a:t>
            </a:r>
            <a:r>
              <a:rPr spc="-85"/>
              <a:t> </a:t>
            </a:r>
            <a:r>
              <a:rPr spc="-55"/>
              <a:t>4G,</a:t>
            </a:r>
            <a:r>
              <a:rPr spc="-85"/>
              <a:t> </a:t>
            </a:r>
            <a:r>
              <a:t>5G...</a:t>
            </a:r>
          </a:p>
          <a:p>
            <a:pPr indent="12700">
              <a:spcBef>
                <a:spcPts val="300"/>
              </a:spcBef>
              <a:defRPr spc="65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LPWAN</a:t>
            </a:r>
          </a:p>
        </p:txBody>
      </p:sp>
      <p:sp>
        <p:nvSpPr>
          <p:cNvPr id="215" name="object 17"/>
          <p:cNvSpPr txBox="1"/>
          <p:nvPr/>
        </p:nvSpPr>
        <p:spPr>
          <a:xfrm>
            <a:off x="5138673" y="4368925"/>
            <a:ext cx="2829561" cy="1189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pc="-10" sz="16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Transport</a:t>
            </a:r>
            <a:r>
              <a:rPr spc="-104"/>
              <a:t> </a:t>
            </a:r>
            <a:r>
              <a:t>systems</a:t>
            </a:r>
          </a:p>
          <a:p>
            <a:pPr marR="5080" indent="12700">
              <a:lnSpc>
                <a:spcPct val="130000"/>
              </a:lnSpc>
              <a:spcBef>
                <a:spcPts val="1100"/>
              </a:spcBef>
              <a:defRPr spc="-90"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ITS</a:t>
            </a:r>
            <a:r>
              <a:rPr spc="-95"/>
              <a:t> </a:t>
            </a:r>
            <a:r>
              <a:rPr spc="0"/>
              <a:t>road</a:t>
            </a:r>
            <a:r>
              <a:rPr spc="-85"/>
              <a:t> </a:t>
            </a:r>
            <a:r>
              <a:rPr spc="0"/>
              <a:t>transport</a:t>
            </a:r>
            <a:r>
              <a:rPr spc="-85"/>
              <a:t> </a:t>
            </a:r>
            <a:r>
              <a:rPr spc="-9"/>
              <a:t>infrastructure</a:t>
            </a:r>
            <a:r>
              <a:rPr spc="500"/>
              <a:t> </a:t>
            </a:r>
            <a:r>
              <a:rPr spc="0"/>
              <a:t>Railway</a:t>
            </a:r>
            <a:r>
              <a:rPr spc="95"/>
              <a:t> </a:t>
            </a:r>
            <a:r>
              <a:rPr spc="0"/>
              <a:t>communication</a:t>
            </a:r>
            <a:r>
              <a:rPr spc="70"/>
              <a:t> </a:t>
            </a:r>
            <a:r>
              <a:rPr spc="-9"/>
              <a:t>networks </a:t>
            </a:r>
            <a:r>
              <a:rPr spc="0"/>
              <a:t>Communication networks and</a:t>
            </a:r>
            <a:r>
              <a:rPr spc="55"/>
              <a:t> </a:t>
            </a:r>
            <a:r>
              <a:rPr spc="-25"/>
              <a:t>air</a:t>
            </a:r>
            <a:r>
              <a:rPr spc="55"/>
              <a:t> </a:t>
            </a:r>
            <a:r>
              <a:rPr spc="-9"/>
              <a:t>traffic </a:t>
            </a:r>
            <a:r>
              <a:rPr spc="0"/>
              <a:t>control</a:t>
            </a:r>
            <a:r>
              <a:rPr spc="-9"/>
              <a:t> systems</a:t>
            </a:r>
          </a:p>
        </p:txBody>
      </p:sp>
      <p:grpSp>
        <p:nvGrpSpPr>
          <p:cNvPr id="230" name="object 18"/>
          <p:cNvGrpSpPr/>
          <p:nvPr/>
        </p:nvGrpSpPr>
        <p:grpSpPr>
          <a:xfrm>
            <a:off x="639558" y="1930654"/>
            <a:ext cx="8626614" cy="3697923"/>
            <a:chOff x="0" y="0"/>
            <a:chExt cx="8626612" cy="3697921"/>
          </a:xfrm>
        </p:grpSpPr>
        <p:sp>
          <p:nvSpPr>
            <p:cNvPr id="216" name="object 19"/>
            <p:cNvSpPr/>
            <p:nvPr/>
          </p:nvSpPr>
          <p:spPr>
            <a:xfrm>
              <a:off x="304216" y="37591"/>
              <a:ext cx="8283155" cy="36269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488" y="12393"/>
                  </a:moveTo>
                  <a:lnTo>
                    <a:pt x="10488" y="21600"/>
                  </a:lnTo>
                  <a:moveTo>
                    <a:pt x="16080" y="0"/>
                  </a:moveTo>
                  <a:lnTo>
                    <a:pt x="16080" y="9207"/>
                  </a:lnTo>
                  <a:moveTo>
                    <a:pt x="21600" y="12393"/>
                  </a:moveTo>
                  <a:lnTo>
                    <a:pt x="21600" y="21600"/>
                  </a:lnTo>
                  <a:moveTo>
                    <a:pt x="11185" y="10769"/>
                  </a:moveTo>
                  <a:lnTo>
                    <a:pt x="15363" y="10769"/>
                  </a:lnTo>
                  <a:moveTo>
                    <a:pt x="5595" y="10769"/>
                  </a:moveTo>
                  <a:lnTo>
                    <a:pt x="9773" y="10769"/>
                  </a:lnTo>
                  <a:moveTo>
                    <a:pt x="0" y="10769"/>
                  </a:moveTo>
                  <a:lnTo>
                    <a:pt x="4178" y="10769"/>
                  </a:lnTo>
                </a:path>
              </a:pathLst>
            </a:custGeom>
            <a:noFill/>
            <a:ln w="6350" cap="flat">
              <a:solidFill>
                <a:srgbClr val="EA532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pic>
          <p:nvPicPr>
            <p:cNvPr id="217" name="object 20" descr="object 20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65836" y="1806575"/>
              <a:ext cx="78385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8" name="object 21" descr="object 21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3619500"/>
              <a:ext cx="78384" cy="784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9" name="object 22" descr="object 22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280801" y="3619500"/>
              <a:ext cx="78360" cy="784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0" name="object 23" descr="object 2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548127" y="3619500"/>
              <a:ext cx="78486" cy="784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1" name="object 24" descr="object 24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2170443" y="0"/>
              <a:ext cx="78360" cy="783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2" name="object 25" descr="object 25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6431165" y="0"/>
              <a:ext cx="78486" cy="783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3" name="object 26" descr="object 26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409965" y="1806575"/>
              <a:ext cx="78487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4" name="object 27" descr="object 27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870341" y="1806575"/>
              <a:ext cx="78360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5" name="object 28" descr="object 28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4010164" y="1806575"/>
              <a:ext cx="78487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6" name="object 29" descr="object 29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4548264" y="1806575"/>
              <a:ext cx="78360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7" name="object 30" descr="object 30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6148464" y="1806575"/>
              <a:ext cx="78359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8" name="object 31" descr="object 31"/>
            <p:cNvPicPr>
              <a:picLocks noChangeAspect="1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8295651" y="1806575"/>
              <a:ext cx="78487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9" name="object 32" descr="object 32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6686436" y="1806575"/>
              <a:ext cx="78359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31" name="object 33"/>
          <p:cNvSpPr txBox="1"/>
          <p:nvPr/>
        </p:nvSpPr>
        <p:spPr>
          <a:xfrm>
            <a:off x="7266558" y="1960408"/>
            <a:ext cx="2694306" cy="1290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0"/>
              </a:spcBef>
              <a:defRPr sz="16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Electric</a:t>
            </a:r>
            <a:r>
              <a:rPr spc="-15"/>
              <a:t> </a:t>
            </a:r>
            <a:r>
              <a:t>power</a:t>
            </a:r>
            <a:r>
              <a:rPr spc="25"/>
              <a:t> </a:t>
            </a:r>
            <a:r>
              <a:rPr spc="-10"/>
              <a:t>systems</a:t>
            </a:r>
          </a:p>
          <a:p>
            <a:pPr marR="5080" indent="37465">
              <a:lnSpc>
                <a:spcPct val="130100"/>
              </a:lnSpc>
              <a:spcBef>
                <a:spcPts val="200"/>
              </a:spcBef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35"/>
              <a:t> </a:t>
            </a:r>
            <a:r>
              <a:t>and</a:t>
            </a:r>
            <a:r>
              <a:rPr spc="75"/>
              <a:t> </a:t>
            </a:r>
            <a:r>
              <a:t>maintenance</a:t>
            </a:r>
            <a:r>
              <a:rPr spc="79"/>
              <a:t> </a:t>
            </a:r>
            <a:r>
              <a:rPr spc="-25"/>
              <a:t>of </a:t>
            </a:r>
            <a:r>
              <a:t>transmission</a:t>
            </a:r>
            <a:r>
              <a:rPr spc="-75"/>
              <a:t> </a:t>
            </a:r>
            <a:r>
              <a:rPr spc="-9"/>
              <a:t>lines</a:t>
            </a:r>
            <a:r>
              <a:rPr spc="-75"/>
              <a:t> </a:t>
            </a:r>
            <a:r>
              <a:t>and</a:t>
            </a:r>
            <a:r>
              <a:rPr spc="-50"/>
              <a:t> </a:t>
            </a:r>
            <a:r>
              <a:t>substations</a:t>
            </a:r>
            <a:r>
              <a:rPr spc="-60"/>
              <a:t> </a:t>
            </a:r>
            <a:r>
              <a:rPr spc="-25"/>
              <a:t>up </a:t>
            </a:r>
            <a:r>
              <a:t>to</a:t>
            </a:r>
            <a:r>
              <a:rPr spc="-79"/>
              <a:t> </a:t>
            </a:r>
            <a:r>
              <a:rPr spc="-85"/>
              <a:t>35</a:t>
            </a:r>
            <a:r>
              <a:rPr spc="-75"/>
              <a:t> </a:t>
            </a:r>
            <a:r>
              <a:rPr spc="-25"/>
              <a:t>kV.</a:t>
            </a:r>
          </a:p>
          <a:p>
            <a:pPr marR="140335" indent="37465">
              <a:lnSpc>
                <a:spcPct val="130000"/>
              </a:lnSpc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45"/>
              <a:t> </a:t>
            </a:r>
            <a:r>
              <a:t>of</a:t>
            </a:r>
            <a:r>
              <a:rPr spc="-39"/>
              <a:t> </a:t>
            </a:r>
            <a:r>
              <a:rPr spc="-19"/>
              <a:t>ADSS</a:t>
            </a:r>
            <a:r>
              <a:rPr spc="-35"/>
              <a:t> </a:t>
            </a:r>
            <a:r>
              <a:t>networks</a:t>
            </a:r>
            <a:r>
              <a:rPr spc="-60"/>
              <a:t> </a:t>
            </a:r>
            <a:r>
              <a:rPr spc="-25"/>
              <a:t>and </a:t>
            </a:r>
            <a:r>
              <a:t>public</a:t>
            </a:r>
            <a:r>
              <a:rPr spc="75"/>
              <a:t> </a:t>
            </a:r>
            <a:r>
              <a:rPr spc="-9"/>
              <a:t>lighting</a:t>
            </a:r>
          </a:p>
        </p:txBody>
      </p:sp>
      <p:sp>
        <p:nvSpPr>
          <p:cNvPr id="232" name="object 35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12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12" invalidUrl="" action="" tgtFrame="" tooltip="" history="1" highlightClick="0" endSnd="0"/>
              </a:rPr>
              <a:t>ltd.com</a:t>
            </a:r>
          </a:p>
        </p:txBody>
      </p:sp>
      <p:sp>
        <p:nvSpPr>
          <p:cNvPr id="233" name="object 34"/>
          <p:cNvSpPr txBox="1"/>
          <p:nvPr/>
        </p:nvSpPr>
        <p:spPr>
          <a:xfrm>
            <a:off x="9400792" y="4368925"/>
            <a:ext cx="2303146" cy="138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6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Building</a:t>
            </a:r>
            <a:r>
              <a:rPr spc="209"/>
              <a:t> </a:t>
            </a:r>
            <a:r>
              <a:rPr spc="-10"/>
              <a:t>systems</a:t>
            </a:r>
          </a:p>
          <a:p>
            <a:pPr marR="5080" indent="12700">
              <a:spcBef>
                <a:spcPts val="1200"/>
              </a:spcBef>
              <a:defRPr sz="1100">
                <a:solidFill>
                  <a:srgbClr val="18499A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4"/>
              <a:t> </a:t>
            </a:r>
            <a:r>
              <a:t>of HVAC </a:t>
            </a:r>
            <a:r>
              <a:rPr spc="-9"/>
              <a:t>systems </a:t>
            </a:r>
            <a:r>
              <a:t>Implementation</a:t>
            </a:r>
            <a:r>
              <a:rPr spc="-25"/>
              <a:t> </a:t>
            </a:r>
            <a:r>
              <a:t>of</a:t>
            </a:r>
            <a:r>
              <a:rPr spc="15"/>
              <a:t> </a:t>
            </a:r>
            <a:r>
              <a:t>UVC </a:t>
            </a:r>
            <a:r>
              <a:rPr spc="-9"/>
              <a:t>systems </a:t>
            </a:r>
            <a:r>
              <a:t>Video</a:t>
            </a:r>
            <a:r>
              <a:rPr spc="-65"/>
              <a:t> </a:t>
            </a:r>
            <a:r>
              <a:rPr spc="-19"/>
              <a:t>surveillance,</a:t>
            </a:r>
            <a:r>
              <a:rPr spc="-50"/>
              <a:t> </a:t>
            </a:r>
            <a:r>
              <a:rPr spc="-9"/>
              <a:t>fire</a:t>
            </a:r>
            <a:r>
              <a:rPr spc="-39"/>
              <a:t> </a:t>
            </a:r>
            <a:r>
              <a:rPr spc="-9"/>
              <a:t>detection </a:t>
            </a:r>
            <a:r>
              <a:t>and</a:t>
            </a:r>
            <a:r>
              <a:rPr spc="-9"/>
              <a:t> fire</a:t>
            </a:r>
            <a:r>
              <a:rPr spc="-19"/>
              <a:t> </a:t>
            </a:r>
            <a:r>
              <a:t>extinguishing</a:t>
            </a:r>
            <a:r>
              <a:rPr spc="-35"/>
              <a:t> </a:t>
            </a:r>
            <a:r>
              <a:rPr spc="-9"/>
              <a:t>systems </a:t>
            </a:r>
            <a:r>
              <a:t>Construction</a:t>
            </a:r>
            <a:r>
              <a:rPr spc="-4"/>
              <a:t> </a:t>
            </a:r>
            <a:r>
              <a:t>and</a:t>
            </a:r>
            <a:r>
              <a:rPr spc="30"/>
              <a:t> </a:t>
            </a:r>
            <a:r>
              <a:t>adaptation</a:t>
            </a:r>
            <a:r>
              <a:rPr spc="50"/>
              <a:t> </a:t>
            </a:r>
            <a:r>
              <a:rPr spc="-25"/>
              <a:t>of </a:t>
            </a:r>
            <a:r>
              <a:rPr spc="-30"/>
              <a:t>server</a:t>
            </a:r>
            <a:r>
              <a:rPr spc="-79"/>
              <a:t> </a:t>
            </a:r>
            <a:r>
              <a:rPr spc="-19"/>
              <a:t>rooms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1" name="object 2" descr="objec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  <a:ln w="12700">
            <a:miter lim="400000"/>
          </a:ln>
        </p:spPr>
      </p:pic>
      <p:sp>
        <p:nvSpPr>
          <p:cNvPr id="1052" name="object 3"/>
          <p:cNvSpPr txBox="1"/>
          <p:nvPr/>
        </p:nvSpPr>
        <p:spPr>
          <a:xfrm>
            <a:off x="3263010" y="3811219"/>
            <a:ext cx="2641601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3" invalidUrl="" action="" tgtFrame="" tooltip="" history="1" highlightClick="0" endSnd="0"/>
              </a:rPr>
              <a:t>office@telegroup-</a:t>
            </a:r>
            <a:r>
              <a:rPr spc="-10" u="sng">
                <a:uFill>
                  <a:solidFill>
                    <a:srgbClr val="FFFFFF"/>
                  </a:solidFill>
                </a:uFill>
                <a:hlinkClick r:id="rId3" invalidUrl="" action="" tgtFrame="" tooltip="" history="1" highlightClick="0" endSnd="0"/>
              </a:rPr>
              <a:t>ltd.com</a:t>
            </a:r>
          </a:p>
        </p:txBody>
      </p:sp>
      <p:sp>
        <p:nvSpPr>
          <p:cNvPr id="1053" name="object 4"/>
          <p:cNvSpPr txBox="1"/>
          <p:nvPr/>
        </p:nvSpPr>
        <p:spPr>
          <a:xfrm>
            <a:off x="6475857" y="3811219"/>
            <a:ext cx="2456180" cy="24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defRPr sz="16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10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sp>
        <p:nvSpPr>
          <p:cNvPr id="1054" name="object 5"/>
          <p:cNvSpPr txBox="1"/>
          <p:nvPr/>
        </p:nvSpPr>
        <p:spPr>
          <a:xfrm>
            <a:off x="5251829" y="5991147"/>
            <a:ext cx="1689736" cy="172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www.telegroup-</a:t>
            </a:r>
            <a:r>
              <a:rPr spc="-10" u="sng">
                <a:uFill>
                  <a:solidFill>
                    <a:srgbClr val="FFFFFF"/>
                  </a:solidFill>
                </a:uFill>
                <a:hlinkClick r:id="rId4" invalidUrl="" action="" tgtFrame="" tooltip="" history="1" highlightClick="0" endSnd="0"/>
              </a:rPr>
              <a:t>ltd.com</a:t>
            </a:r>
          </a:p>
        </p:txBody>
      </p:sp>
      <p:grpSp>
        <p:nvGrpSpPr>
          <p:cNvPr id="1057" name="object 6"/>
          <p:cNvGrpSpPr/>
          <p:nvPr/>
        </p:nvGrpSpPr>
        <p:grpSpPr>
          <a:xfrm>
            <a:off x="3165855" y="543355"/>
            <a:ext cx="5860289" cy="3143456"/>
            <a:chOff x="0" y="0"/>
            <a:chExt cx="5860288" cy="3143454"/>
          </a:xfrm>
        </p:grpSpPr>
        <p:pic>
          <p:nvPicPr>
            <p:cNvPr id="1055" name="object 7" descr="object 7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591056" y="0"/>
              <a:ext cx="2678177" cy="45511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056" name="object 8"/>
            <p:cNvSpPr/>
            <p:nvPr/>
          </p:nvSpPr>
          <p:spPr>
            <a:xfrm>
              <a:off x="0" y="3143454"/>
              <a:ext cx="5860289" cy="1"/>
            </a:xfrm>
            <a:prstGeom prst="line">
              <a:avLst/>
            </a:prstGeom>
            <a:noFill/>
            <a:ln w="19050" cap="flat">
              <a:solidFill>
                <a:srgbClr val="EA5325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</p:grpSp>
      <p:sp>
        <p:nvSpPr>
          <p:cNvPr id="1058" name="object 9"/>
          <p:cNvSpPr txBox="1"/>
          <p:nvPr>
            <p:ph type="title"/>
          </p:nvPr>
        </p:nvSpPr>
        <p:spPr>
          <a:xfrm>
            <a:off x="2145919" y="2884168"/>
            <a:ext cx="7900035" cy="543561"/>
          </a:xfrm>
          <a:prstGeom prst="rect">
            <a:avLst/>
          </a:prstGeom>
        </p:spPr>
        <p:txBody>
          <a:bodyPr/>
          <a:lstStyle/>
          <a:p>
            <a:pPr indent="12700">
              <a:defRPr sz="3400">
                <a:solidFill>
                  <a:srgbClr val="FFFFFF"/>
                </a:solidFill>
              </a:defRPr>
            </a:pPr>
            <a:r>
              <a:t>THANK</a:t>
            </a:r>
            <a:r>
              <a:rPr spc="-400"/>
              <a:t> </a:t>
            </a:r>
            <a:r>
              <a:rPr spc="100"/>
              <a:t>YOU</a:t>
            </a:r>
            <a:r>
              <a:rPr spc="-400"/>
              <a:t> </a:t>
            </a:r>
            <a:r>
              <a:rPr spc="100"/>
              <a:t>FOR</a:t>
            </a:r>
            <a:r>
              <a:rPr spc="-300"/>
              <a:t> </a:t>
            </a:r>
            <a:r>
              <a:rPr spc="100"/>
              <a:t>YOUR</a:t>
            </a:r>
            <a:r>
              <a:rPr spc="-400"/>
              <a:t> </a:t>
            </a:r>
            <a:r>
              <a:rPr spc="-100"/>
              <a:t>ATTENTION!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object 32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pic>
        <p:nvPicPr>
          <p:cNvPr id="236" name="object 2" descr="object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7736" y="329565"/>
            <a:ext cx="1494664" cy="254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object 3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286384">
              <a:defRPr sz="3400"/>
            </a:pPr>
            <a:r>
              <a:t>Comprehensive</a:t>
            </a:r>
            <a:r>
              <a:rPr spc="-200"/>
              <a:t> </a:t>
            </a:r>
            <a:r>
              <a:rPr spc="-300"/>
              <a:t>IT</a:t>
            </a:r>
            <a:r>
              <a:rPr spc="-200"/>
              <a:t> </a:t>
            </a:r>
            <a:r>
              <a:t>solutions</a:t>
            </a:r>
            <a:r>
              <a:rPr spc="-200"/>
              <a:t> </a:t>
            </a:r>
            <a:r>
              <a:rPr spc="-300"/>
              <a:t>&amp;</a:t>
            </a:r>
            <a:r>
              <a:rPr spc="-200"/>
              <a:t> </a:t>
            </a:r>
            <a:r>
              <a:rPr spc="-100"/>
              <a:t>services</a:t>
            </a:r>
          </a:p>
        </p:txBody>
      </p:sp>
      <p:sp>
        <p:nvSpPr>
          <p:cNvPr id="238" name="object 4"/>
          <p:cNvSpPr txBox="1"/>
          <p:nvPr/>
        </p:nvSpPr>
        <p:spPr>
          <a:xfrm>
            <a:off x="708761" y="1028064"/>
            <a:ext cx="54737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b="1" spc="-85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CONNECT</a:t>
            </a:r>
            <a:r>
              <a:rPr spc="-185"/>
              <a:t> </a:t>
            </a:r>
            <a:r>
              <a:rPr spc="-190"/>
              <a:t>-</a:t>
            </a:r>
            <a:r>
              <a:rPr spc="-139"/>
              <a:t> </a:t>
            </a:r>
            <a:r>
              <a:rPr spc="-209"/>
              <a:t>DIGITALIZE</a:t>
            </a:r>
            <a:r>
              <a:rPr spc="-175"/>
              <a:t> </a:t>
            </a:r>
            <a:r>
              <a:rPr spc="-190"/>
              <a:t>-</a:t>
            </a:r>
            <a:r>
              <a:rPr spc="-135"/>
              <a:t> </a:t>
            </a:r>
            <a:r>
              <a:rPr spc="-114"/>
              <a:t>AUTOMATE</a:t>
            </a:r>
            <a:r>
              <a:rPr spc="-175"/>
              <a:t> </a:t>
            </a:r>
            <a:r>
              <a:rPr spc="-190"/>
              <a:t>-</a:t>
            </a:r>
            <a:r>
              <a:rPr spc="-145"/>
              <a:t> </a:t>
            </a:r>
            <a:r>
              <a:rPr spc="-60"/>
              <a:t>PROTECT</a:t>
            </a:r>
          </a:p>
        </p:txBody>
      </p:sp>
      <p:sp>
        <p:nvSpPr>
          <p:cNvPr id="239" name="object 5"/>
          <p:cNvSpPr txBox="1"/>
          <p:nvPr/>
        </p:nvSpPr>
        <p:spPr>
          <a:xfrm>
            <a:off x="7345805" y="1876043"/>
            <a:ext cx="3803651" cy="1016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4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Networking</a:t>
            </a:r>
            <a:r>
              <a:rPr spc="-50"/>
              <a:t> </a:t>
            </a:r>
            <a:r>
              <a:rPr spc="-90"/>
              <a:t>&amp;</a:t>
            </a:r>
            <a:r>
              <a:rPr spc="-15"/>
              <a:t> </a:t>
            </a:r>
            <a:r>
              <a:t>Data</a:t>
            </a:r>
            <a:r>
              <a:rPr spc="-25"/>
              <a:t> </a:t>
            </a:r>
            <a:r>
              <a:t>centre</a:t>
            </a:r>
            <a:r>
              <a:rPr spc="-35"/>
              <a:t> </a:t>
            </a:r>
            <a:r>
              <a:rPr spc="-10"/>
              <a:t>solutions</a:t>
            </a:r>
          </a:p>
          <a:p>
            <a:pPr marR="5080" indent="12700">
              <a:lnSpc>
                <a:spcPct val="110100"/>
              </a:lnSpc>
              <a:spcBef>
                <a:spcPts val="900"/>
              </a:spcBef>
              <a:defRPr spc="10"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Comprehensive</a:t>
            </a:r>
            <a:r>
              <a:rPr spc="-40"/>
              <a:t> </a:t>
            </a:r>
            <a:r>
              <a:t>services</a:t>
            </a:r>
            <a:r>
              <a:rPr spc="-5"/>
              <a:t> </a:t>
            </a:r>
            <a:r>
              <a:t>-</a:t>
            </a:r>
            <a:r>
              <a:rPr spc="20"/>
              <a:t> </a:t>
            </a:r>
            <a:r>
              <a:t>from</a:t>
            </a:r>
            <a:r>
              <a:rPr spc="-10"/>
              <a:t> </a:t>
            </a:r>
            <a:r>
              <a:t>construction,</a:t>
            </a:r>
            <a:r>
              <a:rPr spc="-10"/>
              <a:t> </a:t>
            </a:r>
            <a:r>
              <a:t>adaptation,</a:t>
            </a:r>
            <a:r>
              <a:rPr spc="-5"/>
              <a:t> </a:t>
            </a:r>
            <a:r>
              <a:t>and</a:t>
            </a:r>
            <a:r>
              <a:rPr spc="5"/>
              <a:t> </a:t>
            </a:r>
            <a:r>
              <a:rPr spc="-10"/>
              <a:t>equipping </a:t>
            </a:r>
            <a:r>
              <a:rPr spc="0"/>
              <a:t>of</a:t>
            </a:r>
            <a:r>
              <a:rPr spc="40"/>
              <a:t> </a:t>
            </a:r>
            <a:r>
              <a:rPr spc="0"/>
              <a:t>server</a:t>
            </a:r>
            <a:r>
              <a:rPr spc="45"/>
              <a:t> </a:t>
            </a:r>
            <a:r>
              <a:rPr spc="0"/>
              <a:t>rooms</a:t>
            </a:r>
            <a:r>
              <a:rPr spc="20"/>
              <a:t> </a:t>
            </a:r>
            <a:r>
              <a:rPr spc="0"/>
              <a:t>for</a:t>
            </a:r>
            <a:r>
              <a:rPr spc="55"/>
              <a:t> </a:t>
            </a:r>
            <a:r>
              <a:rPr spc="0"/>
              <a:t>hosting</a:t>
            </a:r>
            <a:r>
              <a:rPr spc="20"/>
              <a:t> </a:t>
            </a:r>
            <a:r>
              <a:rPr spc="0"/>
              <a:t>Data</a:t>
            </a:r>
            <a:r>
              <a:rPr spc="50"/>
              <a:t> </a:t>
            </a:r>
            <a:r>
              <a:rPr spc="0"/>
              <a:t>Centers,</a:t>
            </a:r>
            <a:r>
              <a:rPr spc="35"/>
              <a:t> </a:t>
            </a:r>
            <a:r>
              <a:rPr spc="0"/>
              <a:t>to</a:t>
            </a:r>
            <a:r>
              <a:rPr spc="60"/>
              <a:t> </a:t>
            </a:r>
            <a:r>
              <a:rPr spc="0"/>
              <a:t>architecture</a:t>
            </a:r>
            <a:r>
              <a:rPr spc="30"/>
              <a:t> </a:t>
            </a:r>
            <a:r>
              <a:rPr spc="0"/>
              <a:t>design,</a:t>
            </a:r>
            <a:r>
              <a:rPr spc="5"/>
              <a:t> </a:t>
            </a:r>
            <a:r>
              <a:rPr spc="-25"/>
              <a:t>and </a:t>
            </a:r>
            <a:r>
              <a:rPr spc="0"/>
              <a:t>implementation</a:t>
            </a:r>
            <a:r>
              <a:rPr spc="70"/>
              <a:t> </a:t>
            </a:r>
            <a:r>
              <a:rPr spc="0"/>
              <a:t>of</a:t>
            </a:r>
            <a:r>
              <a:rPr spc="114"/>
              <a:t> </a:t>
            </a:r>
            <a:r>
              <a:rPr spc="0"/>
              <a:t>high-end</a:t>
            </a:r>
            <a:r>
              <a:rPr spc="85"/>
              <a:t> </a:t>
            </a:r>
            <a:r>
              <a:rPr spc="0"/>
              <a:t>active</a:t>
            </a:r>
            <a:r>
              <a:rPr spc="100"/>
              <a:t> </a:t>
            </a:r>
            <a:r>
              <a:rPr spc="0"/>
              <a:t>equipment</a:t>
            </a:r>
            <a:r>
              <a:rPr spc="65"/>
              <a:t> </a:t>
            </a:r>
            <a:r>
              <a:rPr spc="0"/>
              <a:t>to</a:t>
            </a:r>
            <a:r>
              <a:rPr spc="120"/>
              <a:t> </a:t>
            </a:r>
            <a:r>
              <a:rPr spc="0"/>
              <a:t>software</a:t>
            </a:r>
            <a:r>
              <a:rPr spc="70"/>
              <a:t> </a:t>
            </a:r>
            <a:r>
              <a:rPr spc="0"/>
              <a:t>solutions</a:t>
            </a:r>
            <a:r>
              <a:rPr spc="100"/>
              <a:t> </a:t>
            </a:r>
            <a:r>
              <a:rPr spc="-25"/>
              <a:t>for </a:t>
            </a:r>
            <a:r>
              <a:rPr spc="-10"/>
              <a:t>virtualization,</a:t>
            </a:r>
            <a:r>
              <a:rPr spc="60"/>
              <a:t> </a:t>
            </a:r>
            <a:r>
              <a:rPr spc="0"/>
              <a:t>management,</a:t>
            </a:r>
            <a:r>
              <a:rPr spc="90"/>
              <a:t> </a:t>
            </a:r>
            <a:r>
              <a:rPr spc="0"/>
              <a:t>and</a:t>
            </a:r>
            <a:r>
              <a:rPr spc="110"/>
              <a:t> </a:t>
            </a:r>
            <a:r>
              <a:rPr spc="0"/>
              <a:t>monitoring</a:t>
            </a:r>
            <a:r>
              <a:rPr spc="100"/>
              <a:t> </a:t>
            </a:r>
            <a:r>
              <a:rPr spc="0"/>
              <a:t>of</a:t>
            </a:r>
            <a:r>
              <a:rPr spc="80"/>
              <a:t> </a:t>
            </a:r>
            <a:r>
              <a:rPr spc="0"/>
              <a:t>Data</a:t>
            </a:r>
            <a:r>
              <a:rPr spc="135"/>
              <a:t> </a:t>
            </a:r>
            <a:r>
              <a:rPr spc="-10"/>
              <a:t>Center infrastructure.</a:t>
            </a:r>
          </a:p>
        </p:txBody>
      </p:sp>
      <p:sp>
        <p:nvSpPr>
          <p:cNvPr id="240" name="object 6"/>
          <p:cNvSpPr/>
          <p:nvPr/>
        </p:nvSpPr>
        <p:spPr>
          <a:xfrm>
            <a:off x="6894321" y="1870455"/>
            <a:ext cx="325121" cy="3251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7929" y="386"/>
                </a:lnTo>
                <a:lnTo>
                  <a:pt x="5349" y="1476"/>
                </a:lnTo>
                <a:lnTo>
                  <a:pt x="3163" y="3166"/>
                </a:lnTo>
                <a:lnTo>
                  <a:pt x="1474" y="5352"/>
                </a:lnTo>
                <a:lnTo>
                  <a:pt x="386" y="7932"/>
                </a:lnTo>
                <a:lnTo>
                  <a:pt x="0" y="10800"/>
                </a:lnTo>
                <a:lnTo>
                  <a:pt x="386" y="13671"/>
                </a:lnTo>
                <a:lnTo>
                  <a:pt x="1474" y="16251"/>
                </a:lnTo>
                <a:lnTo>
                  <a:pt x="3163" y="18437"/>
                </a:lnTo>
                <a:lnTo>
                  <a:pt x="5349" y="20126"/>
                </a:lnTo>
                <a:lnTo>
                  <a:pt x="7929" y="21214"/>
                </a:lnTo>
                <a:lnTo>
                  <a:pt x="10800" y="21600"/>
                </a:lnTo>
                <a:lnTo>
                  <a:pt x="13671" y="21214"/>
                </a:lnTo>
                <a:lnTo>
                  <a:pt x="16251" y="20126"/>
                </a:lnTo>
                <a:lnTo>
                  <a:pt x="18437" y="18437"/>
                </a:lnTo>
                <a:lnTo>
                  <a:pt x="20126" y="16251"/>
                </a:lnTo>
                <a:lnTo>
                  <a:pt x="21214" y="13671"/>
                </a:lnTo>
                <a:lnTo>
                  <a:pt x="21600" y="10800"/>
                </a:lnTo>
                <a:lnTo>
                  <a:pt x="21214" y="7932"/>
                </a:lnTo>
                <a:lnTo>
                  <a:pt x="20126" y="5352"/>
                </a:lnTo>
                <a:lnTo>
                  <a:pt x="18437" y="3166"/>
                </a:lnTo>
                <a:lnTo>
                  <a:pt x="16251" y="1476"/>
                </a:lnTo>
                <a:lnTo>
                  <a:pt x="13671" y="386"/>
                </a:lnTo>
                <a:lnTo>
                  <a:pt x="10800" y="0"/>
                </a:lnTo>
                <a:close/>
              </a:path>
            </a:pathLst>
          </a:custGeom>
          <a:solidFill>
            <a:srgbClr val="EA5325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41" name="object 7"/>
          <p:cNvSpPr/>
          <p:nvPr/>
        </p:nvSpPr>
        <p:spPr>
          <a:xfrm>
            <a:off x="7580121" y="3266440"/>
            <a:ext cx="325121" cy="325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7929" y="386"/>
                </a:lnTo>
                <a:lnTo>
                  <a:pt x="5349" y="1474"/>
                </a:lnTo>
                <a:lnTo>
                  <a:pt x="3163" y="3163"/>
                </a:lnTo>
                <a:lnTo>
                  <a:pt x="1474" y="5349"/>
                </a:lnTo>
                <a:lnTo>
                  <a:pt x="386" y="7929"/>
                </a:lnTo>
                <a:lnTo>
                  <a:pt x="0" y="10800"/>
                </a:lnTo>
                <a:lnTo>
                  <a:pt x="386" y="13671"/>
                </a:lnTo>
                <a:lnTo>
                  <a:pt x="1474" y="16251"/>
                </a:lnTo>
                <a:lnTo>
                  <a:pt x="3163" y="18437"/>
                </a:lnTo>
                <a:lnTo>
                  <a:pt x="5349" y="20126"/>
                </a:lnTo>
                <a:lnTo>
                  <a:pt x="7929" y="21214"/>
                </a:lnTo>
                <a:lnTo>
                  <a:pt x="10800" y="21600"/>
                </a:lnTo>
                <a:lnTo>
                  <a:pt x="13671" y="21214"/>
                </a:lnTo>
                <a:lnTo>
                  <a:pt x="16251" y="20126"/>
                </a:lnTo>
                <a:lnTo>
                  <a:pt x="18437" y="18437"/>
                </a:lnTo>
                <a:lnTo>
                  <a:pt x="20126" y="16251"/>
                </a:lnTo>
                <a:lnTo>
                  <a:pt x="21214" y="13671"/>
                </a:lnTo>
                <a:lnTo>
                  <a:pt x="21600" y="10800"/>
                </a:lnTo>
                <a:lnTo>
                  <a:pt x="21214" y="7929"/>
                </a:lnTo>
                <a:lnTo>
                  <a:pt x="20126" y="5349"/>
                </a:lnTo>
                <a:lnTo>
                  <a:pt x="18437" y="3163"/>
                </a:lnTo>
                <a:lnTo>
                  <a:pt x="16251" y="1474"/>
                </a:lnTo>
                <a:lnTo>
                  <a:pt x="13671" y="386"/>
                </a:lnTo>
                <a:lnTo>
                  <a:pt x="10800" y="0"/>
                </a:lnTo>
                <a:close/>
              </a:path>
            </a:pathLst>
          </a:custGeom>
          <a:solidFill>
            <a:srgbClr val="EA5325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grpSp>
        <p:nvGrpSpPr>
          <p:cNvPr id="246" name="object 8"/>
          <p:cNvGrpSpPr/>
          <p:nvPr/>
        </p:nvGrpSpPr>
        <p:grpSpPr>
          <a:xfrm>
            <a:off x="432967" y="1562861"/>
            <a:ext cx="11326089" cy="4394492"/>
            <a:chOff x="0" y="0"/>
            <a:chExt cx="11326088" cy="4394491"/>
          </a:xfrm>
        </p:grpSpPr>
        <p:sp>
          <p:nvSpPr>
            <p:cNvPr id="242" name="object 9"/>
            <p:cNvSpPr/>
            <p:nvPr/>
          </p:nvSpPr>
          <p:spPr>
            <a:xfrm>
              <a:off x="4723993" y="1054099"/>
              <a:ext cx="1878078" cy="18780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10244" y="14"/>
                  </a:lnTo>
                  <a:lnTo>
                    <a:pt x="9696" y="56"/>
                  </a:lnTo>
                  <a:lnTo>
                    <a:pt x="9155" y="124"/>
                  </a:lnTo>
                  <a:lnTo>
                    <a:pt x="8623" y="219"/>
                  </a:lnTo>
                  <a:lnTo>
                    <a:pt x="8101" y="340"/>
                  </a:lnTo>
                  <a:lnTo>
                    <a:pt x="7588" y="485"/>
                  </a:lnTo>
                  <a:lnTo>
                    <a:pt x="7086" y="655"/>
                  </a:lnTo>
                  <a:lnTo>
                    <a:pt x="6596" y="849"/>
                  </a:lnTo>
                  <a:lnTo>
                    <a:pt x="6117" y="1065"/>
                  </a:lnTo>
                  <a:lnTo>
                    <a:pt x="5652" y="1303"/>
                  </a:lnTo>
                  <a:lnTo>
                    <a:pt x="5200" y="1563"/>
                  </a:lnTo>
                  <a:lnTo>
                    <a:pt x="4761" y="1844"/>
                  </a:lnTo>
                  <a:lnTo>
                    <a:pt x="4338" y="2145"/>
                  </a:lnTo>
                  <a:lnTo>
                    <a:pt x="3930" y="2466"/>
                  </a:lnTo>
                  <a:lnTo>
                    <a:pt x="3538" y="2805"/>
                  </a:lnTo>
                  <a:lnTo>
                    <a:pt x="3163" y="3163"/>
                  </a:lnTo>
                  <a:lnTo>
                    <a:pt x="2805" y="3538"/>
                  </a:lnTo>
                  <a:lnTo>
                    <a:pt x="2466" y="3930"/>
                  </a:lnTo>
                  <a:lnTo>
                    <a:pt x="2145" y="4338"/>
                  </a:lnTo>
                  <a:lnTo>
                    <a:pt x="1844" y="4761"/>
                  </a:lnTo>
                  <a:lnTo>
                    <a:pt x="1563" y="5200"/>
                  </a:lnTo>
                  <a:lnTo>
                    <a:pt x="1303" y="5652"/>
                  </a:lnTo>
                  <a:lnTo>
                    <a:pt x="1065" y="6117"/>
                  </a:lnTo>
                  <a:lnTo>
                    <a:pt x="849" y="6596"/>
                  </a:lnTo>
                  <a:lnTo>
                    <a:pt x="655" y="7086"/>
                  </a:lnTo>
                  <a:lnTo>
                    <a:pt x="485" y="7588"/>
                  </a:lnTo>
                  <a:lnTo>
                    <a:pt x="340" y="8101"/>
                  </a:lnTo>
                  <a:lnTo>
                    <a:pt x="219" y="8623"/>
                  </a:lnTo>
                  <a:lnTo>
                    <a:pt x="124" y="9155"/>
                  </a:lnTo>
                  <a:lnTo>
                    <a:pt x="56" y="9696"/>
                  </a:lnTo>
                  <a:lnTo>
                    <a:pt x="14" y="10244"/>
                  </a:lnTo>
                  <a:lnTo>
                    <a:pt x="0" y="10800"/>
                  </a:lnTo>
                  <a:lnTo>
                    <a:pt x="14" y="11356"/>
                  </a:lnTo>
                  <a:lnTo>
                    <a:pt x="56" y="11904"/>
                  </a:lnTo>
                  <a:lnTo>
                    <a:pt x="124" y="12445"/>
                  </a:lnTo>
                  <a:lnTo>
                    <a:pt x="219" y="12977"/>
                  </a:lnTo>
                  <a:lnTo>
                    <a:pt x="340" y="13499"/>
                  </a:lnTo>
                  <a:lnTo>
                    <a:pt x="485" y="14012"/>
                  </a:lnTo>
                  <a:lnTo>
                    <a:pt x="655" y="14514"/>
                  </a:lnTo>
                  <a:lnTo>
                    <a:pt x="849" y="15004"/>
                  </a:lnTo>
                  <a:lnTo>
                    <a:pt x="1065" y="15483"/>
                  </a:lnTo>
                  <a:lnTo>
                    <a:pt x="1303" y="15948"/>
                  </a:lnTo>
                  <a:lnTo>
                    <a:pt x="1563" y="16400"/>
                  </a:lnTo>
                  <a:lnTo>
                    <a:pt x="1844" y="16839"/>
                  </a:lnTo>
                  <a:lnTo>
                    <a:pt x="2145" y="17262"/>
                  </a:lnTo>
                  <a:lnTo>
                    <a:pt x="2466" y="17670"/>
                  </a:lnTo>
                  <a:lnTo>
                    <a:pt x="2805" y="18062"/>
                  </a:lnTo>
                  <a:lnTo>
                    <a:pt x="3163" y="18437"/>
                  </a:lnTo>
                  <a:lnTo>
                    <a:pt x="3538" y="18795"/>
                  </a:lnTo>
                  <a:lnTo>
                    <a:pt x="3930" y="19134"/>
                  </a:lnTo>
                  <a:lnTo>
                    <a:pt x="4338" y="19455"/>
                  </a:lnTo>
                  <a:lnTo>
                    <a:pt x="4761" y="19756"/>
                  </a:lnTo>
                  <a:lnTo>
                    <a:pt x="5200" y="20037"/>
                  </a:lnTo>
                  <a:lnTo>
                    <a:pt x="5652" y="20297"/>
                  </a:lnTo>
                  <a:lnTo>
                    <a:pt x="6117" y="20535"/>
                  </a:lnTo>
                  <a:lnTo>
                    <a:pt x="6596" y="20751"/>
                  </a:lnTo>
                  <a:lnTo>
                    <a:pt x="7086" y="20945"/>
                  </a:lnTo>
                  <a:lnTo>
                    <a:pt x="7588" y="21115"/>
                  </a:lnTo>
                  <a:lnTo>
                    <a:pt x="8101" y="21260"/>
                  </a:lnTo>
                  <a:lnTo>
                    <a:pt x="8623" y="21381"/>
                  </a:lnTo>
                  <a:lnTo>
                    <a:pt x="9155" y="21476"/>
                  </a:lnTo>
                  <a:lnTo>
                    <a:pt x="9696" y="21544"/>
                  </a:lnTo>
                  <a:lnTo>
                    <a:pt x="10244" y="21586"/>
                  </a:lnTo>
                  <a:lnTo>
                    <a:pt x="10800" y="21600"/>
                  </a:lnTo>
                  <a:lnTo>
                    <a:pt x="11356" y="21586"/>
                  </a:lnTo>
                  <a:lnTo>
                    <a:pt x="11904" y="21544"/>
                  </a:lnTo>
                  <a:lnTo>
                    <a:pt x="12445" y="21476"/>
                  </a:lnTo>
                  <a:lnTo>
                    <a:pt x="12977" y="21381"/>
                  </a:lnTo>
                  <a:lnTo>
                    <a:pt x="13499" y="21260"/>
                  </a:lnTo>
                  <a:lnTo>
                    <a:pt x="14012" y="21115"/>
                  </a:lnTo>
                  <a:lnTo>
                    <a:pt x="14514" y="20945"/>
                  </a:lnTo>
                  <a:lnTo>
                    <a:pt x="15004" y="20751"/>
                  </a:lnTo>
                  <a:lnTo>
                    <a:pt x="15483" y="20535"/>
                  </a:lnTo>
                  <a:lnTo>
                    <a:pt x="15948" y="20297"/>
                  </a:lnTo>
                  <a:lnTo>
                    <a:pt x="16400" y="20037"/>
                  </a:lnTo>
                  <a:lnTo>
                    <a:pt x="16839" y="19756"/>
                  </a:lnTo>
                  <a:lnTo>
                    <a:pt x="17262" y="19455"/>
                  </a:lnTo>
                  <a:lnTo>
                    <a:pt x="17670" y="19134"/>
                  </a:lnTo>
                  <a:lnTo>
                    <a:pt x="18062" y="18795"/>
                  </a:lnTo>
                  <a:lnTo>
                    <a:pt x="18437" y="18437"/>
                  </a:lnTo>
                  <a:lnTo>
                    <a:pt x="18795" y="18062"/>
                  </a:lnTo>
                  <a:lnTo>
                    <a:pt x="19134" y="17670"/>
                  </a:lnTo>
                  <a:lnTo>
                    <a:pt x="19455" y="17262"/>
                  </a:lnTo>
                  <a:lnTo>
                    <a:pt x="19756" y="16839"/>
                  </a:lnTo>
                  <a:lnTo>
                    <a:pt x="20037" y="16400"/>
                  </a:lnTo>
                  <a:lnTo>
                    <a:pt x="20297" y="15948"/>
                  </a:lnTo>
                  <a:lnTo>
                    <a:pt x="20535" y="15483"/>
                  </a:lnTo>
                  <a:lnTo>
                    <a:pt x="20751" y="15004"/>
                  </a:lnTo>
                  <a:lnTo>
                    <a:pt x="20945" y="14514"/>
                  </a:lnTo>
                  <a:lnTo>
                    <a:pt x="21115" y="14012"/>
                  </a:lnTo>
                  <a:lnTo>
                    <a:pt x="21260" y="13499"/>
                  </a:lnTo>
                  <a:lnTo>
                    <a:pt x="21381" y="12977"/>
                  </a:lnTo>
                  <a:lnTo>
                    <a:pt x="21476" y="12445"/>
                  </a:lnTo>
                  <a:lnTo>
                    <a:pt x="21544" y="11904"/>
                  </a:lnTo>
                  <a:lnTo>
                    <a:pt x="21586" y="11356"/>
                  </a:lnTo>
                  <a:lnTo>
                    <a:pt x="21600" y="10800"/>
                  </a:lnTo>
                  <a:lnTo>
                    <a:pt x="21586" y="10244"/>
                  </a:lnTo>
                  <a:lnTo>
                    <a:pt x="21544" y="9696"/>
                  </a:lnTo>
                  <a:lnTo>
                    <a:pt x="21476" y="9155"/>
                  </a:lnTo>
                  <a:lnTo>
                    <a:pt x="21381" y="8623"/>
                  </a:lnTo>
                  <a:lnTo>
                    <a:pt x="21260" y="8101"/>
                  </a:lnTo>
                  <a:lnTo>
                    <a:pt x="21115" y="7588"/>
                  </a:lnTo>
                  <a:lnTo>
                    <a:pt x="20945" y="7086"/>
                  </a:lnTo>
                  <a:lnTo>
                    <a:pt x="20751" y="6596"/>
                  </a:lnTo>
                  <a:lnTo>
                    <a:pt x="20535" y="6117"/>
                  </a:lnTo>
                  <a:lnTo>
                    <a:pt x="20297" y="5652"/>
                  </a:lnTo>
                  <a:lnTo>
                    <a:pt x="20037" y="5200"/>
                  </a:lnTo>
                  <a:lnTo>
                    <a:pt x="19756" y="4761"/>
                  </a:lnTo>
                  <a:lnTo>
                    <a:pt x="19455" y="4338"/>
                  </a:lnTo>
                  <a:lnTo>
                    <a:pt x="19134" y="3930"/>
                  </a:lnTo>
                  <a:lnTo>
                    <a:pt x="18795" y="3538"/>
                  </a:lnTo>
                  <a:lnTo>
                    <a:pt x="18437" y="3163"/>
                  </a:lnTo>
                  <a:lnTo>
                    <a:pt x="18062" y="2805"/>
                  </a:lnTo>
                  <a:lnTo>
                    <a:pt x="17670" y="2466"/>
                  </a:lnTo>
                  <a:lnTo>
                    <a:pt x="17262" y="2145"/>
                  </a:lnTo>
                  <a:lnTo>
                    <a:pt x="16839" y="1844"/>
                  </a:lnTo>
                  <a:lnTo>
                    <a:pt x="16400" y="1563"/>
                  </a:lnTo>
                  <a:lnTo>
                    <a:pt x="15948" y="1303"/>
                  </a:lnTo>
                  <a:lnTo>
                    <a:pt x="15483" y="1065"/>
                  </a:lnTo>
                  <a:lnTo>
                    <a:pt x="15004" y="849"/>
                  </a:lnTo>
                  <a:lnTo>
                    <a:pt x="14514" y="655"/>
                  </a:lnTo>
                  <a:lnTo>
                    <a:pt x="14012" y="485"/>
                  </a:lnTo>
                  <a:lnTo>
                    <a:pt x="13499" y="340"/>
                  </a:lnTo>
                  <a:lnTo>
                    <a:pt x="12977" y="219"/>
                  </a:lnTo>
                  <a:lnTo>
                    <a:pt x="12445" y="124"/>
                  </a:lnTo>
                  <a:lnTo>
                    <a:pt x="11904" y="56"/>
                  </a:lnTo>
                  <a:lnTo>
                    <a:pt x="11356" y="14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rgbClr val="18499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/>
            </a:p>
          </p:txBody>
        </p:sp>
        <p:grpSp>
          <p:nvGrpSpPr>
            <p:cNvPr id="245" name="object 10"/>
            <p:cNvGrpSpPr/>
            <p:nvPr/>
          </p:nvGrpSpPr>
          <p:grpSpPr>
            <a:xfrm>
              <a:off x="0" y="0"/>
              <a:ext cx="11326089" cy="4394492"/>
              <a:chOff x="0" y="0"/>
              <a:chExt cx="11326088" cy="4394491"/>
            </a:xfrm>
          </p:grpSpPr>
          <p:sp>
            <p:nvSpPr>
              <p:cNvPr id="243" name="Shape"/>
              <p:cNvSpPr/>
              <p:nvPr/>
            </p:nvSpPr>
            <p:spPr>
              <a:xfrm>
                <a:off x="4458817" y="788923"/>
                <a:ext cx="2408429" cy="24084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10800"/>
                    </a:moveTo>
                    <a:lnTo>
                      <a:pt x="9" y="10366"/>
                    </a:lnTo>
                    <a:lnTo>
                      <a:pt x="34" y="9936"/>
                    </a:lnTo>
                    <a:lnTo>
                      <a:pt x="76" y="9510"/>
                    </a:lnTo>
                    <a:lnTo>
                      <a:pt x="135" y="9090"/>
                    </a:lnTo>
                    <a:lnTo>
                      <a:pt x="209" y="8675"/>
                    </a:lnTo>
                    <a:lnTo>
                      <a:pt x="299" y="8265"/>
                    </a:lnTo>
                    <a:lnTo>
                      <a:pt x="404" y="7862"/>
                    </a:lnTo>
                    <a:lnTo>
                      <a:pt x="525" y="7465"/>
                    </a:lnTo>
                    <a:lnTo>
                      <a:pt x="660" y="7074"/>
                    </a:lnTo>
                    <a:lnTo>
                      <a:pt x="809" y="6691"/>
                    </a:lnTo>
                    <a:lnTo>
                      <a:pt x="973" y="6314"/>
                    </a:lnTo>
                    <a:lnTo>
                      <a:pt x="1150" y="5946"/>
                    </a:lnTo>
                    <a:lnTo>
                      <a:pt x="1340" y="5585"/>
                    </a:lnTo>
                    <a:lnTo>
                      <a:pt x="1544" y="5232"/>
                    </a:lnTo>
                    <a:lnTo>
                      <a:pt x="1760" y="4888"/>
                    </a:lnTo>
                    <a:lnTo>
                      <a:pt x="1989" y="4553"/>
                    </a:lnTo>
                    <a:lnTo>
                      <a:pt x="2230" y="4227"/>
                    </a:lnTo>
                    <a:lnTo>
                      <a:pt x="2482" y="3911"/>
                    </a:lnTo>
                    <a:lnTo>
                      <a:pt x="2746" y="3604"/>
                    </a:lnTo>
                    <a:lnTo>
                      <a:pt x="3021" y="3307"/>
                    </a:lnTo>
                    <a:lnTo>
                      <a:pt x="3307" y="3021"/>
                    </a:lnTo>
                    <a:lnTo>
                      <a:pt x="3604" y="2746"/>
                    </a:lnTo>
                    <a:lnTo>
                      <a:pt x="3911" y="2482"/>
                    </a:lnTo>
                    <a:lnTo>
                      <a:pt x="4227" y="2230"/>
                    </a:lnTo>
                    <a:lnTo>
                      <a:pt x="4553" y="1989"/>
                    </a:lnTo>
                    <a:lnTo>
                      <a:pt x="4888" y="1760"/>
                    </a:lnTo>
                    <a:lnTo>
                      <a:pt x="5232" y="1544"/>
                    </a:lnTo>
                    <a:lnTo>
                      <a:pt x="5585" y="1340"/>
                    </a:lnTo>
                    <a:lnTo>
                      <a:pt x="5946" y="1150"/>
                    </a:lnTo>
                    <a:lnTo>
                      <a:pt x="6314" y="973"/>
                    </a:lnTo>
                    <a:lnTo>
                      <a:pt x="6691" y="809"/>
                    </a:lnTo>
                    <a:lnTo>
                      <a:pt x="7074" y="660"/>
                    </a:lnTo>
                    <a:lnTo>
                      <a:pt x="7465" y="525"/>
                    </a:lnTo>
                    <a:lnTo>
                      <a:pt x="7862" y="404"/>
                    </a:lnTo>
                    <a:lnTo>
                      <a:pt x="8265" y="299"/>
                    </a:lnTo>
                    <a:lnTo>
                      <a:pt x="8675" y="209"/>
                    </a:lnTo>
                    <a:lnTo>
                      <a:pt x="9090" y="135"/>
                    </a:lnTo>
                    <a:lnTo>
                      <a:pt x="9510" y="76"/>
                    </a:lnTo>
                    <a:lnTo>
                      <a:pt x="9936" y="34"/>
                    </a:lnTo>
                    <a:lnTo>
                      <a:pt x="10366" y="9"/>
                    </a:lnTo>
                    <a:lnTo>
                      <a:pt x="10800" y="0"/>
                    </a:lnTo>
                    <a:lnTo>
                      <a:pt x="11234" y="9"/>
                    </a:lnTo>
                    <a:lnTo>
                      <a:pt x="11664" y="34"/>
                    </a:lnTo>
                    <a:lnTo>
                      <a:pt x="12090" y="76"/>
                    </a:lnTo>
                    <a:lnTo>
                      <a:pt x="12510" y="135"/>
                    </a:lnTo>
                    <a:lnTo>
                      <a:pt x="12925" y="209"/>
                    </a:lnTo>
                    <a:lnTo>
                      <a:pt x="13335" y="299"/>
                    </a:lnTo>
                    <a:lnTo>
                      <a:pt x="13738" y="404"/>
                    </a:lnTo>
                    <a:lnTo>
                      <a:pt x="14135" y="525"/>
                    </a:lnTo>
                    <a:lnTo>
                      <a:pt x="14526" y="660"/>
                    </a:lnTo>
                    <a:lnTo>
                      <a:pt x="14909" y="809"/>
                    </a:lnTo>
                    <a:lnTo>
                      <a:pt x="15286" y="973"/>
                    </a:lnTo>
                    <a:lnTo>
                      <a:pt x="15654" y="1150"/>
                    </a:lnTo>
                    <a:lnTo>
                      <a:pt x="16015" y="1340"/>
                    </a:lnTo>
                    <a:lnTo>
                      <a:pt x="16368" y="1544"/>
                    </a:lnTo>
                    <a:lnTo>
                      <a:pt x="16712" y="1760"/>
                    </a:lnTo>
                    <a:lnTo>
                      <a:pt x="17047" y="1989"/>
                    </a:lnTo>
                    <a:lnTo>
                      <a:pt x="17373" y="2230"/>
                    </a:lnTo>
                    <a:lnTo>
                      <a:pt x="17689" y="2482"/>
                    </a:lnTo>
                    <a:lnTo>
                      <a:pt x="17996" y="2746"/>
                    </a:lnTo>
                    <a:lnTo>
                      <a:pt x="18293" y="3021"/>
                    </a:lnTo>
                    <a:lnTo>
                      <a:pt x="18579" y="3307"/>
                    </a:lnTo>
                    <a:lnTo>
                      <a:pt x="18854" y="3604"/>
                    </a:lnTo>
                    <a:lnTo>
                      <a:pt x="19118" y="3911"/>
                    </a:lnTo>
                    <a:lnTo>
                      <a:pt x="19370" y="4227"/>
                    </a:lnTo>
                    <a:lnTo>
                      <a:pt x="19611" y="4553"/>
                    </a:lnTo>
                    <a:lnTo>
                      <a:pt x="19840" y="4888"/>
                    </a:lnTo>
                    <a:lnTo>
                      <a:pt x="20056" y="5232"/>
                    </a:lnTo>
                    <a:lnTo>
                      <a:pt x="20260" y="5585"/>
                    </a:lnTo>
                    <a:lnTo>
                      <a:pt x="20450" y="5946"/>
                    </a:lnTo>
                    <a:lnTo>
                      <a:pt x="20627" y="6314"/>
                    </a:lnTo>
                    <a:lnTo>
                      <a:pt x="20791" y="6691"/>
                    </a:lnTo>
                    <a:lnTo>
                      <a:pt x="20940" y="7074"/>
                    </a:lnTo>
                    <a:lnTo>
                      <a:pt x="21075" y="7465"/>
                    </a:lnTo>
                    <a:lnTo>
                      <a:pt x="21196" y="7862"/>
                    </a:lnTo>
                    <a:lnTo>
                      <a:pt x="21301" y="8265"/>
                    </a:lnTo>
                    <a:lnTo>
                      <a:pt x="21391" y="8675"/>
                    </a:lnTo>
                    <a:lnTo>
                      <a:pt x="21465" y="9090"/>
                    </a:lnTo>
                    <a:lnTo>
                      <a:pt x="21524" y="9510"/>
                    </a:lnTo>
                    <a:lnTo>
                      <a:pt x="21566" y="9936"/>
                    </a:lnTo>
                    <a:lnTo>
                      <a:pt x="21591" y="10366"/>
                    </a:lnTo>
                    <a:lnTo>
                      <a:pt x="21600" y="10800"/>
                    </a:lnTo>
                    <a:lnTo>
                      <a:pt x="21591" y="11234"/>
                    </a:lnTo>
                    <a:lnTo>
                      <a:pt x="21566" y="11664"/>
                    </a:lnTo>
                    <a:lnTo>
                      <a:pt x="21524" y="12090"/>
                    </a:lnTo>
                    <a:lnTo>
                      <a:pt x="21465" y="12510"/>
                    </a:lnTo>
                    <a:lnTo>
                      <a:pt x="21391" y="12925"/>
                    </a:lnTo>
                    <a:lnTo>
                      <a:pt x="21301" y="13335"/>
                    </a:lnTo>
                    <a:lnTo>
                      <a:pt x="21196" y="13738"/>
                    </a:lnTo>
                    <a:lnTo>
                      <a:pt x="21075" y="14135"/>
                    </a:lnTo>
                    <a:lnTo>
                      <a:pt x="20940" y="14526"/>
                    </a:lnTo>
                    <a:lnTo>
                      <a:pt x="20791" y="14909"/>
                    </a:lnTo>
                    <a:lnTo>
                      <a:pt x="20627" y="15285"/>
                    </a:lnTo>
                    <a:lnTo>
                      <a:pt x="20450" y="15654"/>
                    </a:lnTo>
                    <a:lnTo>
                      <a:pt x="20260" y="16015"/>
                    </a:lnTo>
                    <a:lnTo>
                      <a:pt x="20056" y="16368"/>
                    </a:lnTo>
                    <a:lnTo>
                      <a:pt x="19840" y="16712"/>
                    </a:lnTo>
                    <a:lnTo>
                      <a:pt x="19611" y="17047"/>
                    </a:lnTo>
                    <a:lnTo>
                      <a:pt x="19370" y="17373"/>
                    </a:lnTo>
                    <a:lnTo>
                      <a:pt x="19118" y="17689"/>
                    </a:lnTo>
                    <a:lnTo>
                      <a:pt x="18854" y="17996"/>
                    </a:lnTo>
                    <a:lnTo>
                      <a:pt x="18579" y="18293"/>
                    </a:lnTo>
                    <a:lnTo>
                      <a:pt x="18293" y="18579"/>
                    </a:lnTo>
                    <a:lnTo>
                      <a:pt x="17996" y="18854"/>
                    </a:lnTo>
                    <a:lnTo>
                      <a:pt x="17689" y="19118"/>
                    </a:lnTo>
                    <a:lnTo>
                      <a:pt x="17373" y="19370"/>
                    </a:lnTo>
                    <a:lnTo>
                      <a:pt x="17047" y="19611"/>
                    </a:lnTo>
                    <a:lnTo>
                      <a:pt x="16712" y="19840"/>
                    </a:lnTo>
                    <a:lnTo>
                      <a:pt x="16368" y="20056"/>
                    </a:lnTo>
                    <a:lnTo>
                      <a:pt x="16015" y="20260"/>
                    </a:lnTo>
                    <a:lnTo>
                      <a:pt x="15654" y="20450"/>
                    </a:lnTo>
                    <a:lnTo>
                      <a:pt x="15286" y="20627"/>
                    </a:lnTo>
                    <a:lnTo>
                      <a:pt x="14909" y="20791"/>
                    </a:lnTo>
                    <a:lnTo>
                      <a:pt x="14526" y="20940"/>
                    </a:lnTo>
                    <a:lnTo>
                      <a:pt x="14135" y="21075"/>
                    </a:lnTo>
                    <a:lnTo>
                      <a:pt x="13738" y="21196"/>
                    </a:lnTo>
                    <a:lnTo>
                      <a:pt x="13335" y="21301"/>
                    </a:lnTo>
                    <a:lnTo>
                      <a:pt x="12925" y="21391"/>
                    </a:lnTo>
                    <a:lnTo>
                      <a:pt x="12510" y="21465"/>
                    </a:lnTo>
                    <a:lnTo>
                      <a:pt x="12090" y="21524"/>
                    </a:lnTo>
                    <a:lnTo>
                      <a:pt x="11664" y="21566"/>
                    </a:lnTo>
                    <a:lnTo>
                      <a:pt x="11234" y="21591"/>
                    </a:lnTo>
                    <a:lnTo>
                      <a:pt x="10800" y="21600"/>
                    </a:lnTo>
                    <a:lnTo>
                      <a:pt x="10366" y="21591"/>
                    </a:lnTo>
                    <a:lnTo>
                      <a:pt x="9936" y="21566"/>
                    </a:lnTo>
                    <a:lnTo>
                      <a:pt x="9510" y="21524"/>
                    </a:lnTo>
                    <a:lnTo>
                      <a:pt x="9090" y="21465"/>
                    </a:lnTo>
                    <a:lnTo>
                      <a:pt x="8675" y="21391"/>
                    </a:lnTo>
                    <a:lnTo>
                      <a:pt x="8265" y="21301"/>
                    </a:lnTo>
                    <a:lnTo>
                      <a:pt x="7862" y="21196"/>
                    </a:lnTo>
                    <a:lnTo>
                      <a:pt x="7465" y="21075"/>
                    </a:lnTo>
                    <a:lnTo>
                      <a:pt x="7074" y="20940"/>
                    </a:lnTo>
                    <a:lnTo>
                      <a:pt x="6691" y="20791"/>
                    </a:lnTo>
                    <a:lnTo>
                      <a:pt x="6314" y="20627"/>
                    </a:lnTo>
                    <a:lnTo>
                      <a:pt x="5946" y="20450"/>
                    </a:lnTo>
                    <a:lnTo>
                      <a:pt x="5585" y="20260"/>
                    </a:lnTo>
                    <a:lnTo>
                      <a:pt x="5232" y="20056"/>
                    </a:lnTo>
                    <a:lnTo>
                      <a:pt x="4888" y="19840"/>
                    </a:lnTo>
                    <a:lnTo>
                      <a:pt x="4553" y="19611"/>
                    </a:lnTo>
                    <a:lnTo>
                      <a:pt x="4227" y="19370"/>
                    </a:lnTo>
                    <a:lnTo>
                      <a:pt x="3911" y="19118"/>
                    </a:lnTo>
                    <a:lnTo>
                      <a:pt x="3604" y="18854"/>
                    </a:lnTo>
                    <a:lnTo>
                      <a:pt x="3307" y="18579"/>
                    </a:lnTo>
                    <a:lnTo>
                      <a:pt x="3021" y="18293"/>
                    </a:lnTo>
                    <a:lnTo>
                      <a:pt x="2746" y="17996"/>
                    </a:lnTo>
                    <a:lnTo>
                      <a:pt x="2482" y="17689"/>
                    </a:lnTo>
                    <a:lnTo>
                      <a:pt x="2230" y="17373"/>
                    </a:lnTo>
                    <a:lnTo>
                      <a:pt x="1989" y="17047"/>
                    </a:lnTo>
                    <a:lnTo>
                      <a:pt x="1760" y="16712"/>
                    </a:lnTo>
                    <a:lnTo>
                      <a:pt x="1544" y="16368"/>
                    </a:lnTo>
                    <a:lnTo>
                      <a:pt x="1340" y="16015"/>
                    </a:lnTo>
                    <a:lnTo>
                      <a:pt x="1150" y="15654"/>
                    </a:lnTo>
                    <a:lnTo>
                      <a:pt x="973" y="15285"/>
                    </a:lnTo>
                    <a:lnTo>
                      <a:pt x="809" y="14909"/>
                    </a:lnTo>
                    <a:lnTo>
                      <a:pt x="660" y="14526"/>
                    </a:lnTo>
                    <a:lnTo>
                      <a:pt x="525" y="14135"/>
                    </a:lnTo>
                    <a:lnTo>
                      <a:pt x="404" y="13738"/>
                    </a:lnTo>
                    <a:lnTo>
                      <a:pt x="299" y="13335"/>
                    </a:lnTo>
                    <a:lnTo>
                      <a:pt x="209" y="12925"/>
                    </a:lnTo>
                    <a:lnTo>
                      <a:pt x="135" y="12510"/>
                    </a:lnTo>
                    <a:lnTo>
                      <a:pt x="76" y="12090"/>
                    </a:lnTo>
                    <a:lnTo>
                      <a:pt x="34" y="11664"/>
                    </a:lnTo>
                    <a:lnTo>
                      <a:pt x="9" y="11234"/>
                    </a:lnTo>
                    <a:lnTo>
                      <a:pt x="0" y="10800"/>
                    </a:lnTo>
                    <a:close/>
                  </a:path>
                </a:pathLst>
              </a:custGeom>
              <a:noFill/>
              <a:ln w="6350" cap="flat">
                <a:solidFill>
                  <a:srgbClr val="EA532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4" name="Shape"/>
              <p:cNvSpPr/>
              <p:nvPr/>
            </p:nvSpPr>
            <p:spPr>
              <a:xfrm>
                <a:off x="0" y="0"/>
                <a:ext cx="11326089" cy="4394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15711"/>
                    </a:moveTo>
                    <a:lnTo>
                      <a:pt x="10800" y="21600"/>
                    </a:lnTo>
                    <a:moveTo>
                      <a:pt x="10800" y="0"/>
                    </a:moveTo>
                    <a:lnTo>
                      <a:pt x="10800" y="3820"/>
                    </a:lnTo>
                    <a:moveTo>
                      <a:pt x="0" y="13"/>
                    </a:moveTo>
                    <a:lnTo>
                      <a:pt x="21600" y="13"/>
                    </a:lnTo>
                    <a:moveTo>
                      <a:pt x="0" y="21595"/>
                    </a:moveTo>
                    <a:lnTo>
                      <a:pt x="21600" y="21595"/>
                    </a:lnTo>
                  </a:path>
                </a:pathLst>
              </a:custGeom>
              <a:noFill/>
              <a:ln w="6350" cap="flat">
                <a:solidFill>
                  <a:srgbClr val="EA5325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/>
              </a:p>
            </p:txBody>
          </p:sp>
        </p:grpSp>
      </p:grpSp>
      <p:sp>
        <p:nvSpPr>
          <p:cNvPr id="247" name="object 11"/>
          <p:cNvSpPr txBox="1"/>
          <p:nvPr/>
        </p:nvSpPr>
        <p:spPr>
          <a:xfrm>
            <a:off x="8082533" y="3290314"/>
            <a:ext cx="3580766" cy="102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-20" sz="14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Security</a:t>
            </a:r>
            <a:r>
              <a:rPr spc="-90"/>
              <a:t> </a:t>
            </a:r>
            <a:r>
              <a:rPr spc="-10"/>
              <a:t>Solutions</a:t>
            </a:r>
          </a:p>
          <a:p>
            <a:pPr marR="5080" indent="12700">
              <a:lnSpc>
                <a:spcPct val="110000"/>
              </a:lnSpc>
              <a:spcBef>
                <a:spcPts val="1000"/>
              </a:spcBef>
              <a:defRPr spc="55"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We </a:t>
            </a:r>
            <a:r>
              <a:rPr spc="0"/>
              <a:t>design</a:t>
            </a:r>
            <a:r>
              <a:rPr spc="35"/>
              <a:t> </a:t>
            </a:r>
            <a:r>
              <a:rPr spc="0"/>
              <a:t>a</a:t>
            </a:r>
            <a:r>
              <a:rPr spc="90"/>
              <a:t> </a:t>
            </a:r>
            <a:r>
              <a:rPr spc="0"/>
              <a:t>multi-layered</a:t>
            </a:r>
            <a:r>
              <a:t> </a:t>
            </a:r>
            <a:r>
              <a:rPr spc="0"/>
              <a:t>cybersecurity</a:t>
            </a:r>
            <a:r>
              <a:rPr spc="45"/>
              <a:t> </a:t>
            </a:r>
            <a:r>
              <a:rPr spc="0"/>
              <a:t>architecture</a:t>
            </a:r>
            <a:r>
              <a:rPr spc="40"/>
              <a:t> </a:t>
            </a:r>
            <a:r>
              <a:rPr spc="0"/>
              <a:t>to</a:t>
            </a:r>
            <a:r>
              <a:rPr spc="85"/>
              <a:t> </a:t>
            </a:r>
            <a:r>
              <a:rPr spc="0"/>
              <a:t>protect</a:t>
            </a:r>
            <a:r>
              <a:rPr spc="65"/>
              <a:t> </a:t>
            </a:r>
            <a:r>
              <a:rPr spc="-25"/>
              <a:t>the </a:t>
            </a:r>
            <a:r>
              <a:rPr spc="0"/>
              <a:t>network, users,</a:t>
            </a:r>
            <a:r>
              <a:rPr spc="5"/>
              <a:t> </a:t>
            </a:r>
            <a:r>
              <a:rPr spc="0"/>
              <a:t>and</a:t>
            </a:r>
            <a:r>
              <a:rPr spc="10"/>
              <a:t> </a:t>
            </a:r>
            <a:r>
              <a:rPr spc="0"/>
              <a:t>data,</a:t>
            </a:r>
            <a:r>
              <a:rPr spc="5"/>
              <a:t> </a:t>
            </a:r>
            <a:r>
              <a:rPr spc="0"/>
              <a:t>as</a:t>
            </a:r>
            <a:r>
              <a:rPr spc="15"/>
              <a:t> </a:t>
            </a:r>
            <a:r>
              <a:rPr spc="0"/>
              <a:t>well</a:t>
            </a:r>
            <a:r>
              <a:rPr spc="5"/>
              <a:t> </a:t>
            </a:r>
            <a:r>
              <a:rPr spc="0"/>
              <a:t>as Cloud,</a:t>
            </a:r>
            <a:r>
              <a:rPr spc="15"/>
              <a:t> </a:t>
            </a:r>
            <a:r>
              <a:rPr spc="-55"/>
              <a:t>IoT,</a:t>
            </a:r>
            <a:r>
              <a:rPr spc="15"/>
              <a:t> </a:t>
            </a:r>
            <a:r>
              <a:rPr spc="-10"/>
              <a:t>OT/ICS</a:t>
            </a:r>
            <a:r>
              <a:rPr spc="500"/>
              <a:t> </a:t>
            </a:r>
            <a:r>
              <a:rPr spc="0"/>
              <a:t>environments.</a:t>
            </a:r>
            <a:r>
              <a:rPr spc="40"/>
              <a:t> </a:t>
            </a:r>
            <a:r>
              <a:t>We</a:t>
            </a:r>
            <a:r>
              <a:rPr spc="50"/>
              <a:t> </a:t>
            </a:r>
            <a:r>
              <a:rPr spc="0"/>
              <a:t>provide</a:t>
            </a:r>
            <a:r>
              <a:rPr spc="45"/>
              <a:t> </a:t>
            </a:r>
            <a:r>
              <a:rPr spc="0"/>
              <a:t>Cyber</a:t>
            </a:r>
            <a:r>
              <a:rPr spc="65"/>
              <a:t> </a:t>
            </a:r>
            <a:r>
              <a:rPr spc="0"/>
              <a:t>Intelligence</a:t>
            </a:r>
            <a:r>
              <a:t> </a:t>
            </a:r>
            <a:r>
              <a:rPr spc="0"/>
              <a:t>solutions</a:t>
            </a:r>
            <a:r>
              <a:rPr spc="20"/>
              <a:t> </a:t>
            </a:r>
            <a:r>
              <a:rPr spc="-25"/>
              <a:t>for</a:t>
            </a:r>
            <a:r>
              <a:rPr spc="500"/>
              <a:t> </a:t>
            </a:r>
            <a:r>
              <a:rPr spc="0"/>
              <a:t>collecting</a:t>
            </a:r>
            <a:r>
              <a:rPr spc="50"/>
              <a:t> </a:t>
            </a:r>
            <a:r>
              <a:rPr spc="0"/>
              <a:t>and</a:t>
            </a:r>
            <a:r>
              <a:rPr spc="20"/>
              <a:t> </a:t>
            </a:r>
            <a:r>
              <a:rPr spc="0"/>
              <a:t>analyzing</a:t>
            </a:r>
            <a:r>
              <a:rPr spc="50"/>
              <a:t> </a:t>
            </a:r>
            <a:r>
              <a:rPr spc="0"/>
              <a:t>data</a:t>
            </a:r>
            <a:r>
              <a:rPr spc="30"/>
              <a:t> </a:t>
            </a:r>
            <a:r>
              <a:rPr spc="0"/>
              <a:t>for</a:t>
            </a:r>
            <a:r>
              <a:rPr spc="70"/>
              <a:t> </a:t>
            </a:r>
            <a:r>
              <a:rPr spc="0"/>
              <a:t>national</a:t>
            </a:r>
            <a:r>
              <a:rPr spc="40"/>
              <a:t> </a:t>
            </a:r>
            <a:r>
              <a:rPr spc="0"/>
              <a:t>security</a:t>
            </a:r>
            <a:r>
              <a:rPr spc="45"/>
              <a:t> </a:t>
            </a:r>
            <a:r>
              <a:rPr spc="0"/>
              <a:t>services</a:t>
            </a:r>
            <a:r>
              <a:rPr spc="15"/>
              <a:t> </a:t>
            </a:r>
            <a:r>
              <a:rPr spc="0"/>
              <a:t>as</a:t>
            </a:r>
            <a:r>
              <a:rPr spc="65"/>
              <a:t> </a:t>
            </a:r>
            <a:r>
              <a:rPr spc="-20"/>
              <a:t>well</a:t>
            </a:r>
            <a:r>
              <a:rPr spc="500"/>
              <a:t> </a:t>
            </a:r>
            <a:r>
              <a:rPr spc="0"/>
              <a:t>as</a:t>
            </a:r>
            <a:r>
              <a:rPr spc="100"/>
              <a:t> </a:t>
            </a:r>
            <a:r>
              <a:rPr spc="0"/>
              <a:t>offering</a:t>
            </a:r>
            <a:r>
              <a:rPr spc="65"/>
              <a:t> </a:t>
            </a:r>
            <a:r>
              <a:rPr spc="-10"/>
              <a:t>next-</a:t>
            </a:r>
            <a:r>
              <a:rPr spc="0"/>
              <a:t>generation</a:t>
            </a:r>
            <a:r>
              <a:rPr spc="80"/>
              <a:t> </a:t>
            </a:r>
            <a:r>
              <a:rPr spc="0"/>
              <a:t>technical</a:t>
            </a:r>
            <a:r>
              <a:rPr spc="50"/>
              <a:t> </a:t>
            </a:r>
            <a:r>
              <a:rPr spc="0"/>
              <a:t>security</a:t>
            </a:r>
            <a:r>
              <a:rPr spc="80"/>
              <a:t> </a:t>
            </a:r>
            <a:r>
              <a:rPr spc="-10"/>
              <a:t>systems.</a:t>
            </a:r>
          </a:p>
        </p:txBody>
      </p:sp>
      <p:sp>
        <p:nvSpPr>
          <p:cNvPr id="248" name="object 12"/>
          <p:cNvSpPr txBox="1"/>
          <p:nvPr/>
        </p:nvSpPr>
        <p:spPr>
          <a:xfrm>
            <a:off x="7345805" y="4957826"/>
            <a:ext cx="378142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-25" sz="14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IPTV</a:t>
            </a:r>
            <a:r>
              <a:rPr spc="-125"/>
              <a:t> </a:t>
            </a:r>
            <a:r>
              <a:rPr spc="-90"/>
              <a:t>&amp;</a:t>
            </a:r>
            <a:r>
              <a:rPr spc="-120"/>
              <a:t> </a:t>
            </a:r>
            <a:r>
              <a:t>OTT</a:t>
            </a:r>
            <a:r>
              <a:rPr spc="-120"/>
              <a:t> </a:t>
            </a:r>
            <a:r>
              <a:rPr spc="-10"/>
              <a:t>solutions</a:t>
            </a:r>
          </a:p>
          <a:p>
            <a:pPr marR="5080" indent="12700">
              <a:lnSpc>
                <a:spcPct val="110000"/>
              </a:lnSpc>
              <a:spcBef>
                <a:spcPts val="1000"/>
              </a:spcBef>
              <a:defRPr spc="55"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We</a:t>
            </a:r>
            <a:r>
              <a:rPr spc="60"/>
              <a:t> </a:t>
            </a:r>
            <a:r>
              <a:rPr spc="0"/>
              <a:t>design</a:t>
            </a:r>
            <a:r>
              <a:rPr spc="35"/>
              <a:t> </a:t>
            </a:r>
            <a:r>
              <a:rPr spc="-10"/>
              <a:t>next-</a:t>
            </a:r>
            <a:r>
              <a:rPr spc="0"/>
              <a:t>generation</a:t>
            </a:r>
            <a:r>
              <a:rPr spc="60"/>
              <a:t> </a:t>
            </a:r>
            <a:r>
              <a:rPr spc="0"/>
              <a:t>TV</a:t>
            </a:r>
            <a:r>
              <a:rPr spc="90"/>
              <a:t> </a:t>
            </a:r>
            <a:r>
              <a:rPr spc="0"/>
              <a:t>platforms,</a:t>
            </a:r>
            <a:r>
              <a:t> </a:t>
            </a:r>
            <a:r>
              <a:rPr spc="0"/>
              <a:t>which</a:t>
            </a:r>
            <a:r>
              <a:rPr spc="60"/>
              <a:t> </a:t>
            </a:r>
            <a:r>
              <a:rPr spc="0"/>
              <a:t>deliver</a:t>
            </a:r>
            <a:r>
              <a:t> </a:t>
            </a:r>
            <a:r>
              <a:rPr spc="-10"/>
              <a:t>multimedia </a:t>
            </a:r>
            <a:r>
              <a:rPr spc="0"/>
              <a:t>content</a:t>
            </a:r>
            <a:r>
              <a:rPr spc="45"/>
              <a:t> </a:t>
            </a:r>
            <a:r>
              <a:rPr spc="0"/>
              <a:t>via</a:t>
            </a:r>
            <a:r>
              <a:rPr spc="45"/>
              <a:t> </a:t>
            </a:r>
            <a:r>
              <a:rPr spc="0"/>
              <a:t>any</a:t>
            </a:r>
            <a:r>
              <a:rPr spc="60"/>
              <a:t> </a:t>
            </a:r>
            <a:r>
              <a:rPr spc="0"/>
              <a:t>infrastructure</a:t>
            </a:r>
            <a:r>
              <a:rPr spc="45"/>
              <a:t> </a:t>
            </a:r>
            <a:r>
              <a:rPr spc="0"/>
              <a:t>to</a:t>
            </a:r>
            <a:r>
              <a:rPr spc="45"/>
              <a:t> </a:t>
            </a:r>
            <a:r>
              <a:rPr spc="0"/>
              <a:t>any</a:t>
            </a:r>
            <a:r>
              <a:rPr spc="65"/>
              <a:t> </a:t>
            </a:r>
            <a:r>
              <a:rPr spc="0"/>
              <a:t>smart</a:t>
            </a:r>
            <a:r>
              <a:rPr spc="30"/>
              <a:t> </a:t>
            </a:r>
            <a:r>
              <a:rPr spc="0"/>
              <a:t>device,</a:t>
            </a:r>
            <a:r>
              <a:rPr spc="35"/>
              <a:t> </a:t>
            </a:r>
            <a:r>
              <a:rPr spc="0"/>
              <a:t>and</a:t>
            </a:r>
            <a:r>
              <a:t> </a:t>
            </a:r>
            <a:r>
              <a:rPr spc="0"/>
              <a:t>develop</a:t>
            </a:r>
            <a:r>
              <a:rPr spc="35"/>
              <a:t> </a:t>
            </a:r>
            <a:r>
              <a:rPr spc="-10"/>
              <a:t>custom </a:t>
            </a:r>
            <a:r>
              <a:rPr spc="0"/>
              <a:t>TV</a:t>
            </a:r>
            <a:r>
              <a:rPr spc="25"/>
              <a:t> </a:t>
            </a:r>
            <a:r>
              <a:rPr spc="-10"/>
              <a:t>applications.</a:t>
            </a:r>
          </a:p>
        </p:txBody>
      </p:sp>
      <p:sp>
        <p:nvSpPr>
          <p:cNvPr id="249" name="object 13"/>
          <p:cNvSpPr/>
          <p:nvPr/>
        </p:nvSpPr>
        <p:spPr>
          <a:xfrm>
            <a:off x="6894321" y="4952365"/>
            <a:ext cx="325121" cy="325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7929" y="386"/>
                </a:lnTo>
                <a:lnTo>
                  <a:pt x="5349" y="1474"/>
                </a:lnTo>
                <a:lnTo>
                  <a:pt x="3163" y="3163"/>
                </a:lnTo>
                <a:lnTo>
                  <a:pt x="1474" y="5349"/>
                </a:lnTo>
                <a:lnTo>
                  <a:pt x="386" y="7929"/>
                </a:lnTo>
                <a:lnTo>
                  <a:pt x="0" y="10800"/>
                </a:lnTo>
                <a:lnTo>
                  <a:pt x="386" y="13671"/>
                </a:lnTo>
                <a:lnTo>
                  <a:pt x="1474" y="16251"/>
                </a:lnTo>
                <a:lnTo>
                  <a:pt x="3163" y="18437"/>
                </a:lnTo>
                <a:lnTo>
                  <a:pt x="5349" y="20126"/>
                </a:lnTo>
                <a:lnTo>
                  <a:pt x="7929" y="21214"/>
                </a:lnTo>
                <a:lnTo>
                  <a:pt x="10800" y="21600"/>
                </a:lnTo>
                <a:lnTo>
                  <a:pt x="13671" y="21214"/>
                </a:lnTo>
                <a:lnTo>
                  <a:pt x="16251" y="20126"/>
                </a:lnTo>
                <a:lnTo>
                  <a:pt x="18437" y="18437"/>
                </a:lnTo>
                <a:lnTo>
                  <a:pt x="20126" y="16251"/>
                </a:lnTo>
                <a:lnTo>
                  <a:pt x="21214" y="13671"/>
                </a:lnTo>
                <a:lnTo>
                  <a:pt x="21600" y="10800"/>
                </a:lnTo>
                <a:lnTo>
                  <a:pt x="21214" y="7929"/>
                </a:lnTo>
                <a:lnTo>
                  <a:pt x="20126" y="5349"/>
                </a:lnTo>
                <a:lnTo>
                  <a:pt x="18437" y="3163"/>
                </a:lnTo>
                <a:lnTo>
                  <a:pt x="16251" y="1474"/>
                </a:lnTo>
                <a:lnTo>
                  <a:pt x="13671" y="386"/>
                </a:lnTo>
                <a:lnTo>
                  <a:pt x="10800" y="0"/>
                </a:lnTo>
                <a:close/>
              </a:path>
            </a:pathLst>
          </a:custGeom>
          <a:solidFill>
            <a:srgbClr val="EA5325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0" name="object 14"/>
          <p:cNvSpPr/>
          <p:nvPr/>
        </p:nvSpPr>
        <p:spPr>
          <a:xfrm>
            <a:off x="5006213" y="1870455"/>
            <a:ext cx="325121" cy="3251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7929" y="386"/>
                </a:lnTo>
                <a:lnTo>
                  <a:pt x="5349" y="1476"/>
                </a:lnTo>
                <a:lnTo>
                  <a:pt x="3163" y="3166"/>
                </a:lnTo>
                <a:lnTo>
                  <a:pt x="1474" y="5352"/>
                </a:lnTo>
                <a:lnTo>
                  <a:pt x="386" y="7932"/>
                </a:lnTo>
                <a:lnTo>
                  <a:pt x="0" y="10800"/>
                </a:lnTo>
                <a:lnTo>
                  <a:pt x="386" y="13671"/>
                </a:lnTo>
                <a:lnTo>
                  <a:pt x="1474" y="16251"/>
                </a:lnTo>
                <a:lnTo>
                  <a:pt x="3163" y="18437"/>
                </a:lnTo>
                <a:lnTo>
                  <a:pt x="5349" y="20126"/>
                </a:lnTo>
                <a:lnTo>
                  <a:pt x="7929" y="21214"/>
                </a:lnTo>
                <a:lnTo>
                  <a:pt x="10800" y="21600"/>
                </a:lnTo>
                <a:lnTo>
                  <a:pt x="13671" y="21214"/>
                </a:lnTo>
                <a:lnTo>
                  <a:pt x="16251" y="20126"/>
                </a:lnTo>
                <a:lnTo>
                  <a:pt x="18437" y="18437"/>
                </a:lnTo>
                <a:lnTo>
                  <a:pt x="20126" y="16251"/>
                </a:lnTo>
                <a:lnTo>
                  <a:pt x="21214" y="13671"/>
                </a:lnTo>
                <a:lnTo>
                  <a:pt x="21600" y="10800"/>
                </a:lnTo>
                <a:lnTo>
                  <a:pt x="21214" y="7932"/>
                </a:lnTo>
                <a:lnTo>
                  <a:pt x="20126" y="5352"/>
                </a:lnTo>
                <a:lnTo>
                  <a:pt x="18437" y="3166"/>
                </a:lnTo>
                <a:lnTo>
                  <a:pt x="16251" y="1476"/>
                </a:lnTo>
                <a:lnTo>
                  <a:pt x="13671" y="386"/>
                </a:lnTo>
                <a:lnTo>
                  <a:pt x="10800" y="0"/>
                </a:lnTo>
                <a:close/>
              </a:path>
            </a:pathLst>
          </a:custGeom>
          <a:solidFill>
            <a:srgbClr val="EA5325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1" name="object 15"/>
          <p:cNvSpPr/>
          <p:nvPr/>
        </p:nvSpPr>
        <p:spPr>
          <a:xfrm>
            <a:off x="5006213" y="4952365"/>
            <a:ext cx="325121" cy="325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7929" y="386"/>
                </a:lnTo>
                <a:lnTo>
                  <a:pt x="5349" y="1474"/>
                </a:lnTo>
                <a:lnTo>
                  <a:pt x="3163" y="3163"/>
                </a:lnTo>
                <a:lnTo>
                  <a:pt x="1474" y="5349"/>
                </a:lnTo>
                <a:lnTo>
                  <a:pt x="386" y="7929"/>
                </a:lnTo>
                <a:lnTo>
                  <a:pt x="0" y="10800"/>
                </a:lnTo>
                <a:lnTo>
                  <a:pt x="386" y="13671"/>
                </a:lnTo>
                <a:lnTo>
                  <a:pt x="1474" y="16251"/>
                </a:lnTo>
                <a:lnTo>
                  <a:pt x="3163" y="18437"/>
                </a:lnTo>
                <a:lnTo>
                  <a:pt x="5349" y="20126"/>
                </a:lnTo>
                <a:lnTo>
                  <a:pt x="7929" y="21214"/>
                </a:lnTo>
                <a:lnTo>
                  <a:pt x="10800" y="21600"/>
                </a:lnTo>
                <a:lnTo>
                  <a:pt x="13671" y="21214"/>
                </a:lnTo>
                <a:lnTo>
                  <a:pt x="16251" y="20126"/>
                </a:lnTo>
                <a:lnTo>
                  <a:pt x="18437" y="18437"/>
                </a:lnTo>
                <a:lnTo>
                  <a:pt x="20126" y="16251"/>
                </a:lnTo>
                <a:lnTo>
                  <a:pt x="21214" y="13671"/>
                </a:lnTo>
                <a:lnTo>
                  <a:pt x="21600" y="10800"/>
                </a:lnTo>
                <a:lnTo>
                  <a:pt x="21214" y="7929"/>
                </a:lnTo>
                <a:lnTo>
                  <a:pt x="20126" y="5349"/>
                </a:lnTo>
                <a:lnTo>
                  <a:pt x="18437" y="3163"/>
                </a:lnTo>
                <a:lnTo>
                  <a:pt x="16251" y="1474"/>
                </a:lnTo>
                <a:lnTo>
                  <a:pt x="13671" y="386"/>
                </a:lnTo>
                <a:lnTo>
                  <a:pt x="10800" y="0"/>
                </a:lnTo>
                <a:close/>
              </a:path>
            </a:pathLst>
          </a:custGeom>
          <a:solidFill>
            <a:srgbClr val="EA5325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2" name="object 16"/>
          <p:cNvSpPr/>
          <p:nvPr/>
        </p:nvSpPr>
        <p:spPr>
          <a:xfrm>
            <a:off x="4286758" y="3266440"/>
            <a:ext cx="325120" cy="32512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7929" y="386"/>
                </a:lnTo>
                <a:lnTo>
                  <a:pt x="5349" y="1474"/>
                </a:lnTo>
                <a:lnTo>
                  <a:pt x="3163" y="3163"/>
                </a:lnTo>
                <a:lnTo>
                  <a:pt x="1474" y="5349"/>
                </a:lnTo>
                <a:lnTo>
                  <a:pt x="386" y="7929"/>
                </a:lnTo>
                <a:lnTo>
                  <a:pt x="0" y="10800"/>
                </a:lnTo>
                <a:lnTo>
                  <a:pt x="386" y="13671"/>
                </a:lnTo>
                <a:lnTo>
                  <a:pt x="1474" y="16251"/>
                </a:lnTo>
                <a:lnTo>
                  <a:pt x="3163" y="18437"/>
                </a:lnTo>
                <a:lnTo>
                  <a:pt x="5349" y="20126"/>
                </a:lnTo>
                <a:lnTo>
                  <a:pt x="7929" y="21214"/>
                </a:lnTo>
                <a:lnTo>
                  <a:pt x="10800" y="21600"/>
                </a:lnTo>
                <a:lnTo>
                  <a:pt x="13671" y="21214"/>
                </a:lnTo>
                <a:lnTo>
                  <a:pt x="16251" y="20126"/>
                </a:lnTo>
                <a:lnTo>
                  <a:pt x="18437" y="18437"/>
                </a:lnTo>
                <a:lnTo>
                  <a:pt x="20126" y="16251"/>
                </a:lnTo>
                <a:lnTo>
                  <a:pt x="21214" y="13671"/>
                </a:lnTo>
                <a:lnTo>
                  <a:pt x="21600" y="10800"/>
                </a:lnTo>
                <a:lnTo>
                  <a:pt x="21214" y="7929"/>
                </a:lnTo>
                <a:lnTo>
                  <a:pt x="20126" y="5349"/>
                </a:lnTo>
                <a:lnTo>
                  <a:pt x="18437" y="3163"/>
                </a:lnTo>
                <a:lnTo>
                  <a:pt x="16251" y="1474"/>
                </a:lnTo>
                <a:lnTo>
                  <a:pt x="13671" y="386"/>
                </a:lnTo>
                <a:lnTo>
                  <a:pt x="10800" y="0"/>
                </a:lnTo>
                <a:close/>
              </a:path>
            </a:pathLst>
          </a:custGeom>
          <a:solidFill>
            <a:srgbClr val="EA5325"/>
          </a:solid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  <p:sp>
        <p:nvSpPr>
          <p:cNvPr id="253" name="object 17"/>
          <p:cNvSpPr txBox="1"/>
          <p:nvPr/>
        </p:nvSpPr>
        <p:spPr>
          <a:xfrm>
            <a:off x="1003502" y="4957826"/>
            <a:ext cx="3892551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553084">
              <a:spcBef>
                <a:spcPts val="100"/>
              </a:spcBef>
              <a:defRPr spc="-80" sz="14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IoT</a:t>
            </a:r>
            <a:r>
              <a:rPr spc="-75"/>
              <a:t> </a:t>
            </a:r>
            <a:r>
              <a:rPr spc="0"/>
              <a:t>and</a:t>
            </a:r>
            <a:r>
              <a:t> </a:t>
            </a:r>
            <a:r>
              <a:rPr spc="0"/>
              <a:t>Intelligent</a:t>
            </a:r>
            <a:r>
              <a:rPr spc="-70"/>
              <a:t> </a:t>
            </a:r>
            <a:r>
              <a:rPr spc="-10"/>
              <a:t>Transport</a:t>
            </a:r>
            <a:r>
              <a:t> </a:t>
            </a:r>
            <a:r>
              <a:rPr spc="-10"/>
              <a:t>Systems</a:t>
            </a:r>
          </a:p>
          <a:p>
            <a:pPr marL="9525" marR="8254" indent="2540" algn="r">
              <a:lnSpc>
                <a:spcPct val="110000"/>
              </a:lnSpc>
              <a:spcBef>
                <a:spcPts val="1000"/>
              </a:spcBef>
              <a:defRPr spc="55"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We</a:t>
            </a:r>
            <a:r>
              <a:rPr spc="30"/>
              <a:t> </a:t>
            </a:r>
            <a:r>
              <a:rPr spc="0"/>
              <a:t>design</a:t>
            </a:r>
            <a:r>
              <a:rPr spc="15"/>
              <a:t> </a:t>
            </a:r>
            <a:r>
              <a:rPr spc="0"/>
              <a:t>and</a:t>
            </a:r>
            <a:r>
              <a:rPr spc="60"/>
              <a:t> </a:t>
            </a:r>
            <a:r>
              <a:rPr spc="0"/>
              <a:t>implement</a:t>
            </a:r>
            <a:r>
              <a:rPr spc="-5"/>
              <a:t> </a:t>
            </a:r>
            <a:r>
              <a:rPr spc="-45"/>
              <a:t>IoT</a:t>
            </a:r>
            <a:r>
              <a:t> </a:t>
            </a:r>
            <a:r>
              <a:rPr spc="0"/>
              <a:t>solutions</a:t>
            </a:r>
            <a:r>
              <a:rPr spc="40"/>
              <a:t> </a:t>
            </a:r>
            <a:r>
              <a:rPr spc="0"/>
              <a:t>for</a:t>
            </a:r>
            <a:r>
              <a:rPr spc="45"/>
              <a:t> </a:t>
            </a:r>
            <a:r>
              <a:rPr spc="0"/>
              <a:t>various</a:t>
            </a:r>
            <a:r>
              <a:rPr spc="35"/>
              <a:t> </a:t>
            </a:r>
            <a:r>
              <a:rPr spc="0"/>
              <a:t>industries.</a:t>
            </a:r>
            <a:r>
              <a:rPr spc="30"/>
              <a:t> </a:t>
            </a:r>
            <a:r>
              <a:t>We</a:t>
            </a:r>
            <a:r>
              <a:rPr spc="35"/>
              <a:t> </a:t>
            </a:r>
            <a:r>
              <a:rPr spc="-10"/>
              <a:t>design, </a:t>
            </a:r>
            <a:r>
              <a:rPr spc="0"/>
              <a:t>implement,</a:t>
            </a:r>
            <a:r>
              <a:rPr spc="65"/>
              <a:t> </a:t>
            </a:r>
            <a:r>
              <a:rPr spc="0"/>
              <a:t>and</a:t>
            </a:r>
            <a:r>
              <a:rPr spc="85"/>
              <a:t> </a:t>
            </a:r>
            <a:r>
              <a:rPr spc="0"/>
              <a:t>maintain</a:t>
            </a:r>
            <a:r>
              <a:rPr spc="50"/>
              <a:t> </a:t>
            </a:r>
            <a:r>
              <a:rPr spc="-55"/>
              <a:t>ITS</a:t>
            </a:r>
            <a:r>
              <a:rPr spc="104"/>
              <a:t> </a:t>
            </a:r>
            <a:r>
              <a:rPr spc="0"/>
              <a:t>systems</a:t>
            </a:r>
            <a:r>
              <a:rPr spc="80"/>
              <a:t> </a:t>
            </a:r>
            <a:r>
              <a:rPr spc="0"/>
              <a:t>for</a:t>
            </a:r>
            <a:r>
              <a:rPr spc="50"/>
              <a:t> </a:t>
            </a:r>
            <a:r>
              <a:rPr spc="0"/>
              <a:t>automated</a:t>
            </a:r>
            <a:r>
              <a:rPr spc="50"/>
              <a:t> </a:t>
            </a:r>
            <a:r>
              <a:rPr spc="0"/>
              <a:t>optimization</a:t>
            </a:r>
            <a:r>
              <a:rPr spc="35"/>
              <a:t> </a:t>
            </a:r>
            <a:r>
              <a:rPr spc="0"/>
              <a:t>of</a:t>
            </a:r>
            <a:r>
              <a:rPr spc="110"/>
              <a:t> </a:t>
            </a:r>
            <a:r>
              <a:rPr spc="-20"/>
              <a:t>road</a:t>
            </a:r>
          </a:p>
          <a:p>
            <a:pPr marR="5714" algn="r">
              <a:defRPr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traffic</a:t>
            </a:r>
            <a:r>
              <a:rPr spc="50"/>
              <a:t> </a:t>
            </a:r>
            <a:r>
              <a:t>in</a:t>
            </a:r>
            <a:r>
              <a:rPr spc="50"/>
              <a:t> </a:t>
            </a:r>
            <a:r>
              <a:t>urban</a:t>
            </a:r>
            <a:r>
              <a:rPr spc="55"/>
              <a:t> </a:t>
            </a:r>
            <a:r>
              <a:t>and</a:t>
            </a:r>
            <a:r>
              <a:rPr spc="50"/>
              <a:t> </a:t>
            </a:r>
            <a:r>
              <a:t>interurban</a:t>
            </a:r>
            <a:r>
              <a:rPr spc="55"/>
              <a:t> </a:t>
            </a:r>
            <a:r>
              <a:rPr spc="-10"/>
              <a:t>environments.</a:t>
            </a:r>
          </a:p>
        </p:txBody>
      </p:sp>
      <p:sp>
        <p:nvSpPr>
          <p:cNvPr id="254" name="object 18"/>
          <p:cNvSpPr txBox="1"/>
          <p:nvPr/>
        </p:nvSpPr>
        <p:spPr>
          <a:xfrm>
            <a:off x="716685" y="3179952"/>
            <a:ext cx="3420111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951864" marR="6350" indent="-939799">
              <a:spcBef>
                <a:spcPts val="100"/>
              </a:spcBef>
              <a:defRPr sz="14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Wireless</a:t>
            </a:r>
            <a:r>
              <a:rPr spc="-85"/>
              <a:t> </a:t>
            </a:r>
            <a:r>
              <a:t>networks</a:t>
            </a:r>
            <a:r>
              <a:rPr spc="-114"/>
              <a:t> </a:t>
            </a:r>
            <a:r>
              <a:rPr spc="-90"/>
              <a:t>&amp;</a:t>
            </a:r>
            <a:r>
              <a:rPr spc="-85"/>
              <a:t> </a:t>
            </a:r>
            <a:r>
              <a:rPr spc="-10"/>
              <a:t>Communications </a:t>
            </a:r>
            <a:r>
              <a:t>and</a:t>
            </a:r>
            <a:r>
              <a:rPr spc="-30"/>
              <a:t> </a:t>
            </a:r>
            <a:r>
              <a:t>Collaboration</a:t>
            </a:r>
            <a:r>
              <a:rPr spc="-25"/>
              <a:t> </a:t>
            </a:r>
            <a:r>
              <a:rPr spc="-10"/>
              <a:t>solutions</a:t>
            </a:r>
          </a:p>
          <a:p>
            <a:pPr marR="6350" algn="r">
              <a:spcBef>
                <a:spcPts val="900"/>
              </a:spcBef>
              <a:defRPr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From</a:t>
            </a:r>
            <a:r>
              <a:rPr spc="30"/>
              <a:t> </a:t>
            </a:r>
            <a:r>
              <a:t>wireless</a:t>
            </a:r>
            <a:r>
              <a:rPr spc="25"/>
              <a:t> </a:t>
            </a:r>
            <a:r>
              <a:t>networks</a:t>
            </a:r>
            <a:r>
              <a:rPr spc="30"/>
              <a:t> </a:t>
            </a:r>
            <a:r>
              <a:t>and</a:t>
            </a:r>
            <a:r>
              <a:rPr spc="50"/>
              <a:t> </a:t>
            </a:r>
            <a:r>
              <a:t>radio</a:t>
            </a:r>
            <a:r>
              <a:rPr spc="40"/>
              <a:t> </a:t>
            </a:r>
            <a:r>
              <a:t>links,</a:t>
            </a:r>
            <a:r>
              <a:rPr spc="25"/>
              <a:t> </a:t>
            </a:r>
            <a:r>
              <a:rPr spc="-10"/>
              <a:t>through</a:t>
            </a:r>
          </a:p>
          <a:p>
            <a:pPr marR="6350" algn="r">
              <a:defRPr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professional</a:t>
            </a:r>
            <a:r>
              <a:rPr spc="5"/>
              <a:t> </a:t>
            </a:r>
            <a:r>
              <a:t>digital</a:t>
            </a:r>
            <a:r>
              <a:rPr spc="40"/>
              <a:t> </a:t>
            </a:r>
            <a:r>
              <a:t>radio</a:t>
            </a:r>
            <a:r>
              <a:rPr spc="60"/>
              <a:t> </a:t>
            </a:r>
            <a:r>
              <a:t>systems</a:t>
            </a:r>
            <a:r>
              <a:rPr spc="50"/>
              <a:t> </a:t>
            </a:r>
            <a:r>
              <a:t>to</a:t>
            </a:r>
            <a:r>
              <a:rPr spc="25"/>
              <a:t> </a:t>
            </a:r>
            <a:r>
              <a:rPr spc="-50"/>
              <a:t>IP</a:t>
            </a:r>
            <a:r>
              <a:rPr spc="65"/>
              <a:t> </a:t>
            </a:r>
            <a:r>
              <a:t>telephony</a:t>
            </a:r>
            <a:r>
              <a:rPr spc="50"/>
              <a:t> </a:t>
            </a:r>
            <a:r>
              <a:rPr spc="-25"/>
              <a:t>and</a:t>
            </a:r>
          </a:p>
          <a:p>
            <a:pPr marR="5080" algn="r">
              <a:spcBef>
                <a:spcPts val="100"/>
              </a:spcBef>
              <a:defRPr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collaboration</a:t>
            </a:r>
            <a:r>
              <a:rPr spc="75"/>
              <a:t> </a:t>
            </a:r>
            <a:r>
              <a:rPr spc="-10"/>
              <a:t>tools.</a:t>
            </a:r>
          </a:p>
        </p:txBody>
      </p:sp>
      <p:sp>
        <p:nvSpPr>
          <p:cNvPr id="255" name="object 19"/>
          <p:cNvSpPr txBox="1"/>
          <p:nvPr/>
        </p:nvSpPr>
        <p:spPr>
          <a:xfrm>
            <a:off x="7014464" y="1910459"/>
            <a:ext cx="9461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459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1</a:t>
            </a:r>
          </a:p>
        </p:txBody>
      </p:sp>
      <p:sp>
        <p:nvSpPr>
          <p:cNvPr id="256" name="object 20"/>
          <p:cNvSpPr txBox="1"/>
          <p:nvPr/>
        </p:nvSpPr>
        <p:spPr>
          <a:xfrm>
            <a:off x="7688326" y="3302253"/>
            <a:ext cx="13398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50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2</a:t>
            </a:r>
          </a:p>
        </p:txBody>
      </p:sp>
      <p:sp>
        <p:nvSpPr>
          <p:cNvPr id="257" name="object 21"/>
          <p:cNvSpPr txBox="1"/>
          <p:nvPr/>
        </p:nvSpPr>
        <p:spPr>
          <a:xfrm>
            <a:off x="6991856" y="4990465"/>
            <a:ext cx="133351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50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3</a:t>
            </a:r>
          </a:p>
        </p:txBody>
      </p:sp>
      <p:sp>
        <p:nvSpPr>
          <p:cNvPr id="258" name="object 22"/>
          <p:cNvSpPr txBox="1"/>
          <p:nvPr/>
        </p:nvSpPr>
        <p:spPr>
          <a:xfrm>
            <a:off x="5093334" y="5000497"/>
            <a:ext cx="15176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50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4</a:t>
            </a:r>
          </a:p>
        </p:txBody>
      </p:sp>
      <p:sp>
        <p:nvSpPr>
          <p:cNvPr id="259" name="object 23"/>
          <p:cNvSpPr txBox="1"/>
          <p:nvPr/>
        </p:nvSpPr>
        <p:spPr>
          <a:xfrm>
            <a:off x="4384294" y="3300043"/>
            <a:ext cx="133986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indent="12700">
              <a:spcBef>
                <a:spcPts val="100"/>
              </a:spcBef>
              <a:defRPr spc="-50" sz="15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pPr/>
            <a:r>
              <a:t>5</a:t>
            </a:r>
          </a:p>
        </p:txBody>
      </p:sp>
      <p:sp>
        <p:nvSpPr>
          <p:cNvPr id="260" name="object 24"/>
          <p:cNvSpPr txBox="1"/>
          <p:nvPr/>
        </p:nvSpPr>
        <p:spPr>
          <a:xfrm>
            <a:off x="878838" y="1902840"/>
            <a:ext cx="43561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2368550">
              <a:spcBef>
                <a:spcPts val="100"/>
              </a:spcBef>
              <a:tabLst>
                <a:tab pos="4216400" algn="l"/>
              </a:tabLst>
              <a:defRPr sz="1400">
                <a:solidFill>
                  <a:srgbClr val="EA5325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Business</a:t>
            </a:r>
            <a:r>
              <a:rPr spc="-94"/>
              <a:t> </a:t>
            </a:r>
            <a:r>
              <a:rPr spc="-10"/>
              <a:t>software</a:t>
            </a:r>
            <a:r>
              <a:t>	</a:t>
            </a:r>
            <a:r>
              <a:rPr spc="-50" sz="1500">
                <a:solidFill>
                  <a:srgbClr val="FFFFFF"/>
                </a:solidFill>
              </a:rPr>
              <a:t>6</a:t>
            </a:r>
            <a:endParaRPr sz="1500"/>
          </a:p>
          <a:p>
            <a:pPr marL="45719" marR="370204" indent="-33654" algn="r">
              <a:lnSpc>
                <a:spcPct val="110000"/>
              </a:lnSpc>
              <a:spcBef>
                <a:spcPts val="600"/>
              </a:spcBef>
              <a:defRPr spc="55"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We</a:t>
            </a:r>
            <a:r>
              <a:rPr spc="40"/>
              <a:t> </a:t>
            </a:r>
            <a:r>
              <a:rPr spc="10"/>
              <a:t>develop</a:t>
            </a:r>
            <a:r>
              <a:rPr spc="35"/>
              <a:t> </a:t>
            </a:r>
            <a:r>
              <a:rPr spc="10"/>
              <a:t>dedicated</a:t>
            </a:r>
            <a:r>
              <a:rPr spc="35"/>
              <a:t> </a:t>
            </a:r>
            <a:r>
              <a:rPr spc="0"/>
              <a:t>solutions</a:t>
            </a:r>
            <a:r>
              <a:rPr spc="30"/>
              <a:t> </a:t>
            </a:r>
            <a:r>
              <a:rPr spc="10"/>
              <a:t>and</a:t>
            </a:r>
            <a:r>
              <a:t> </a:t>
            </a:r>
            <a:r>
              <a:rPr spc="10"/>
              <a:t>implement</a:t>
            </a:r>
            <a:r>
              <a:rPr spc="15"/>
              <a:t> </a:t>
            </a:r>
            <a:r>
              <a:rPr spc="0"/>
              <a:t>third-</a:t>
            </a:r>
            <a:r>
              <a:rPr spc="10"/>
              <a:t>party</a:t>
            </a:r>
            <a:r>
              <a:t> </a:t>
            </a:r>
            <a:r>
              <a:rPr spc="0"/>
              <a:t>software</a:t>
            </a:r>
            <a:r>
              <a:rPr spc="40"/>
              <a:t> </a:t>
            </a:r>
            <a:r>
              <a:rPr spc="-10"/>
              <a:t>which </a:t>
            </a:r>
            <a:r>
              <a:rPr spc="0"/>
              <a:t>solves</a:t>
            </a:r>
            <a:r>
              <a:rPr spc="50"/>
              <a:t> </a:t>
            </a:r>
            <a:r>
              <a:rPr spc="0"/>
              <a:t>various</a:t>
            </a:r>
            <a:r>
              <a:rPr spc="65"/>
              <a:t> </a:t>
            </a:r>
            <a:r>
              <a:rPr spc="0"/>
              <a:t>business</a:t>
            </a:r>
            <a:r>
              <a:rPr spc="50"/>
              <a:t> </a:t>
            </a:r>
            <a:r>
              <a:rPr spc="0"/>
              <a:t>challenges</a:t>
            </a:r>
            <a:r>
              <a:rPr spc="60"/>
              <a:t> </a:t>
            </a:r>
            <a:r>
              <a:rPr spc="0"/>
              <a:t>-</a:t>
            </a:r>
            <a:r>
              <a:rPr spc="100"/>
              <a:t> </a:t>
            </a:r>
            <a:r>
              <a:rPr spc="0"/>
              <a:t>from</a:t>
            </a:r>
            <a:r>
              <a:rPr spc="65"/>
              <a:t> </a:t>
            </a:r>
            <a:r>
              <a:rPr spc="-80"/>
              <a:t>IT</a:t>
            </a:r>
            <a:r>
              <a:rPr spc="110"/>
              <a:t> </a:t>
            </a:r>
            <a:r>
              <a:rPr spc="0"/>
              <a:t>infrastructure</a:t>
            </a:r>
            <a:r>
              <a:rPr spc="70"/>
              <a:t> </a:t>
            </a:r>
            <a:r>
              <a:rPr spc="0"/>
              <a:t>management</a:t>
            </a:r>
            <a:r>
              <a:rPr spc="35"/>
              <a:t> </a:t>
            </a:r>
            <a:r>
              <a:rPr spc="-25"/>
              <a:t>to</a:t>
            </a:r>
          </a:p>
          <a:p>
            <a:pPr marR="369570" algn="r">
              <a:defRPr sz="800">
                <a:solidFill>
                  <a:srgbClr val="18499A"/>
                </a:solidFill>
                <a:latin typeface="Tahoma Bold"/>
                <a:ea typeface="Tahoma Bold"/>
                <a:cs typeface="Tahoma Bold"/>
                <a:sym typeface="Tahoma Bold"/>
              </a:defRPr>
            </a:pPr>
            <a:r>
              <a:t>business</a:t>
            </a:r>
            <a:r>
              <a:rPr spc="85"/>
              <a:t> </a:t>
            </a:r>
            <a:r>
              <a:t>process</a:t>
            </a:r>
            <a:r>
              <a:rPr spc="90"/>
              <a:t> </a:t>
            </a:r>
            <a:r>
              <a:rPr spc="-10"/>
              <a:t>optimization.</a:t>
            </a:r>
          </a:p>
        </p:txBody>
      </p:sp>
      <p:grpSp>
        <p:nvGrpSpPr>
          <p:cNvPr id="266" name="object 25"/>
          <p:cNvGrpSpPr/>
          <p:nvPr/>
        </p:nvGrpSpPr>
        <p:grpSpPr>
          <a:xfrm>
            <a:off x="5530596" y="1527683"/>
            <a:ext cx="1130859" cy="4467795"/>
            <a:chOff x="0" y="0"/>
            <a:chExt cx="1130858" cy="4467794"/>
          </a:xfrm>
        </p:grpSpPr>
        <p:pic>
          <p:nvPicPr>
            <p:cNvPr id="261" name="object 26" descr="object 26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1462861"/>
              <a:ext cx="1130859" cy="11308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2" name="object 27" descr="object 27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26161" y="0"/>
              <a:ext cx="78486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3" name="object 28" descr="object 28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528066" y="791210"/>
              <a:ext cx="78487" cy="7836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4" name="object 29" descr="object 29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526161" y="3187063"/>
              <a:ext cx="78486" cy="7835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5" name="object 30" descr="object 30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526161" y="4389410"/>
              <a:ext cx="78486" cy="7838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7" name="object 31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7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7" invalidUrl="" action="" tgtFrame="" tooltip="" history="1" highlightClick="0" endSnd="0"/>
              </a:rPr>
              <a:t>ltd.com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object 29"/>
          <p:cNvSpPr txBox="1"/>
          <p:nvPr/>
        </p:nvSpPr>
        <p:spPr>
          <a:xfrm>
            <a:off x="10378819" y="6287553"/>
            <a:ext cx="1557021" cy="1753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pc="10"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Confidential</a:t>
            </a:r>
            <a:r>
              <a:rPr spc="-25"/>
              <a:t> </a:t>
            </a:r>
            <a:r>
              <a:t>and</a:t>
            </a:r>
            <a:r>
              <a:rPr spc="5"/>
              <a:t> </a:t>
            </a:r>
            <a:r>
              <a:rPr spc="20"/>
              <a:t>proprietary</a:t>
            </a:r>
            <a:r>
              <a:rPr spc="30"/>
              <a:t> </a:t>
            </a:r>
            <a:r>
              <a:rPr spc="20"/>
              <a:t>information</a:t>
            </a:r>
            <a:r>
              <a:rPr spc="-10"/>
              <a:t> </a:t>
            </a:r>
            <a:r>
              <a:rPr spc="-25"/>
              <a:t>of</a:t>
            </a:r>
          </a:p>
          <a:p>
            <a:pPr indent="12700">
              <a:spcBef>
                <a:spcPts val="200"/>
              </a:spcBef>
              <a:defRPr sz="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TeleGroup.</a:t>
            </a:r>
            <a:r>
              <a:rPr spc="30"/>
              <a:t> </a:t>
            </a:r>
            <a:r>
              <a:rPr spc="60"/>
              <a:t>©</a:t>
            </a:r>
            <a:r>
              <a:rPr spc="25"/>
              <a:t> </a:t>
            </a:r>
            <a:r>
              <a:t>All</a:t>
            </a:r>
            <a:r>
              <a:rPr spc="5"/>
              <a:t> </a:t>
            </a:r>
            <a:r>
              <a:t>rights</a:t>
            </a:r>
            <a:r>
              <a:rPr spc="20"/>
              <a:t> </a:t>
            </a:r>
            <a:r>
              <a:t>reserved</a:t>
            </a:r>
            <a:r>
              <a:rPr spc="35"/>
              <a:t> </a:t>
            </a:r>
            <a:r>
              <a:rPr spc="-10"/>
              <a:t>worldwide</a:t>
            </a:r>
          </a:p>
        </p:txBody>
      </p:sp>
      <p:grpSp>
        <p:nvGrpSpPr>
          <p:cNvPr id="272" name="object 2"/>
          <p:cNvGrpSpPr/>
          <p:nvPr/>
        </p:nvGrpSpPr>
        <p:grpSpPr>
          <a:xfrm>
            <a:off x="0" y="-1"/>
            <a:ext cx="12192000" cy="6858000"/>
            <a:chOff x="0" y="0"/>
            <a:chExt cx="12192000" cy="6857998"/>
          </a:xfrm>
        </p:grpSpPr>
        <p:pic>
          <p:nvPicPr>
            <p:cNvPr id="270" name="object 3" descr="object 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12192000" cy="6858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71" name="object 4" descr="object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082655" y="319149"/>
              <a:ext cx="1494663" cy="25387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73" name="object 5"/>
          <p:cNvSpPr txBox="1"/>
          <p:nvPr>
            <p:ph type="title"/>
          </p:nvPr>
        </p:nvSpPr>
        <p:spPr>
          <a:xfrm>
            <a:off x="434746" y="205231"/>
            <a:ext cx="8510600" cy="729234"/>
          </a:xfrm>
          <a:prstGeom prst="rect">
            <a:avLst/>
          </a:prstGeom>
        </p:spPr>
        <p:txBody>
          <a:bodyPr/>
          <a:lstStyle/>
          <a:p>
            <a:pPr indent="87630">
              <a:defRPr sz="3400">
                <a:solidFill>
                  <a:srgbClr val="FFFFFF"/>
                </a:solidFill>
              </a:defRPr>
            </a:pPr>
            <a:r>
              <a:t>Our</a:t>
            </a:r>
            <a:r>
              <a:rPr spc="-300"/>
              <a:t> </a:t>
            </a:r>
            <a:r>
              <a:t>development</a:t>
            </a:r>
          </a:p>
        </p:txBody>
      </p:sp>
      <p:sp>
        <p:nvSpPr>
          <p:cNvPr id="274" name="object 6"/>
          <p:cNvSpPr txBox="1"/>
          <p:nvPr/>
        </p:nvSpPr>
        <p:spPr>
          <a:xfrm>
            <a:off x="510030" y="1510283"/>
            <a:ext cx="2609216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79729">
              <a:defRPr sz="13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AGROLIFE</a:t>
            </a:r>
            <a:r>
              <a:rPr spc="-25"/>
              <a:t> </a:t>
            </a:r>
            <a:r>
              <a:rPr spc="40"/>
              <a:t>PLATFORM</a:t>
            </a:r>
          </a:p>
          <a:p>
            <a:pPr marR="5080" indent="12700">
              <a:spcBef>
                <a:spcPts val="1200"/>
              </a:spcBef>
              <a:defRPr spc="-79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GIS-</a:t>
            </a:r>
            <a:r>
              <a:rPr spc="0"/>
              <a:t>based</a:t>
            </a:r>
            <a:r>
              <a:rPr spc="-35"/>
              <a:t> </a:t>
            </a:r>
            <a:r>
              <a:rPr spc="0"/>
              <a:t>software</a:t>
            </a:r>
            <a:r>
              <a:rPr spc="-55"/>
              <a:t> </a:t>
            </a:r>
            <a:r>
              <a:rPr spc="0"/>
              <a:t>platform</a:t>
            </a:r>
            <a:r>
              <a:rPr spc="-35"/>
              <a:t> </a:t>
            </a:r>
            <a:r>
              <a:rPr spc="-25"/>
              <a:t>for </a:t>
            </a:r>
            <a:r>
              <a:rPr spc="9"/>
              <a:t>automated</a:t>
            </a:r>
            <a:r>
              <a:rPr spc="-4"/>
              <a:t> </a:t>
            </a:r>
            <a:r>
              <a:rPr spc="9"/>
              <a:t>land</a:t>
            </a:r>
            <a:r>
              <a:rPr spc="35"/>
              <a:t> </a:t>
            </a:r>
            <a:r>
              <a:rPr spc="9"/>
              <a:t>management</a:t>
            </a:r>
            <a:r>
              <a:rPr spc="-15"/>
              <a:t> </a:t>
            </a:r>
            <a:r>
              <a:rPr spc="-25"/>
              <a:t>and </a:t>
            </a:r>
            <a:r>
              <a:rPr spc="0"/>
              <a:t>agricultural</a:t>
            </a:r>
            <a:r>
              <a:rPr spc="15"/>
              <a:t> </a:t>
            </a:r>
            <a:r>
              <a:rPr spc="0"/>
              <a:t>production</a:t>
            </a:r>
            <a:r>
              <a:rPr spc="45"/>
              <a:t> </a:t>
            </a:r>
            <a:r>
              <a:rPr spc="0"/>
              <a:t>with</a:t>
            </a:r>
            <a:r>
              <a:rPr spc="50"/>
              <a:t> </a:t>
            </a:r>
            <a:r>
              <a:rPr spc="-9"/>
              <a:t>Android </a:t>
            </a:r>
            <a:r>
              <a:rPr spc="0"/>
              <a:t>end-</a:t>
            </a:r>
            <a:r>
              <a:rPr spc="-9"/>
              <a:t>user</a:t>
            </a:r>
            <a:r>
              <a:t> </a:t>
            </a:r>
            <a:r>
              <a:rPr spc="-9"/>
              <a:t>application.</a:t>
            </a:r>
          </a:p>
        </p:txBody>
      </p:sp>
      <p:sp>
        <p:nvSpPr>
          <p:cNvPr id="275" name="object 7"/>
          <p:cNvSpPr/>
          <p:nvPr/>
        </p:nvSpPr>
        <p:spPr>
          <a:xfrm>
            <a:off x="503643" y="2559811"/>
            <a:ext cx="11184674" cy="1"/>
          </a:xfrm>
          <a:prstGeom prst="line">
            <a:avLst/>
          </a:prstGeom>
          <a:ln w="3175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6" name="object 8"/>
          <p:cNvSpPr txBox="1"/>
          <p:nvPr/>
        </p:nvSpPr>
        <p:spPr>
          <a:xfrm>
            <a:off x="510030" y="2703828"/>
            <a:ext cx="298386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79729">
              <a:defRPr spc="-50" sz="13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ASSET </a:t>
            </a:r>
            <a:r>
              <a:rPr spc="45"/>
              <a:t>MANAGEMENT</a:t>
            </a:r>
            <a:r>
              <a:rPr spc="-35"/>
              <a:t> </a:t>
            </a:r>
            <a:r>
              <a:rPr spc="0"/>
              <a:t>4</a:t>
            </a:r>
            <a:r>
              <a:rPr spc="-85"/>
              <a:t> </a:t>
            </a:r>
            <a:r>
              <a:rPr spc="-10"/>
              <a:t>TELCO</a:t>
            </a:r>
          </a:p>
          <a:p>
            <a:pPr marR="238759" indent="12700">
              <a:spcBef>
                <a:spcPts val="1200"/>
              </a:spcBef>
              <a:defRPr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Complete</a:t>
            </a:r>
            <a:r>
              <a:rPr spc="-25"/>
              <a:t> </a:t>
            </a:r>
            <a:r>
              <a:rPr spc="-19"/>
              <a:t>asset</a:t>
            </a:r>
            <a:r>
              <a:rPr spc="19"/>
              <a:t> </a:t>
            </a:r>
            <a:r>
              <a:t>tracking</a:t>
            </a:r>
            <a:r>
              <a:rPr spc="30"/>
              <a:t> </a:t>
            </a:r>
            <a:r>
              <a:rPr spc="-9"/>
              <a:t>management </a:t>
            </a:r>
            <a:r>
              <a:rPr spc="-19"/>
              <a:t>for</a:t>
            </a:r>
            <a:r>
              <a:rPr spc="-39"/>
              <a:t> </a:t>
            </a:r>
            <a:r>
              <a:t>telecom</a:t>
            </a:r>
            <a:r>
              <a:rPr spc="-70"/>
              <a:t> </a:t>
            </a:r>
            <a:r>
              <a:rPr spc="-9"/>
              <a:t>operators</a:t>
            </a:r>
            <a:r>
              <a:rPr spc="-50"/>
              <a:t> </a:t>
            </a:r>
            <a:r>
              <a:rPr spc="-159"/>
              <a:t>–</a:t>
            </a:r>
            <a:r>
              <a:rPr spc="-25"/>
              <a:t> </a:t>
            </a:r>
            <a:r>
              <a:t>ideal</a:t>
            </a:r>
            <a:r>
              <a:rPr spc="-39"/>
              <a:t> </a:t>
            </a:r>
            <a:r>
              <a:rPr spc="-25"/>
              <a:t>for </a:t>
            </a:r>
            <a:r>
              <a:t>proactive</a:t>
            </a:r>
            <a:r>
              <a:rPr spc="-60"/>
              <a:t> </a:t>
            </a:r>
            <a:r>
              <a:t>and</a:t>
            </a:r>
            <a:r>
              <a:rPr spc="-50"/>
              <a:t> </a:t>
            </a:r>
            <a:r>
              <a:rPr spc="-9"/>
              <a:t>reactive</a:t>
            </a:r>
            <a:r>
              <a:rPr spc="-60"/>
              <a:t> </a:t>
            </a:r>
            <a:r>
              <a:rPr spc="-9"/>
              <a:t>maintenance.</a:t>
            </a:r>
          </a:p>
        </p:txBody>
      </p:sp>
      <p:sp>
        <p:nvSpPr>
          <p:cNvPr id="277" name="object 9"/>
          <p:cNvSpPr/>
          <p:nvPr/>
        </p:nvSpPr>
        <p:spPr>
          <a:xfrm>
            <a:off x="503643" y="4134103"/>
            <a:ext cx="11184674" cy="1"/>
          </a:xfrm>
          <a:prstGeom prst="line">
            <a:avLst/>
          </a:prstGeom>
          <a:ln w="3175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78" name="object 10"/>
          <p:cNvSpPr txBox="1"/>
          <p:nvPr/>
        </p:nvSpPr>
        <p:spPr>
          <a:xfrm>
            <a:off x="510030" y="4304030"/>
            <a:ext cx="2550162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79729">
              <a:defRPr sz="13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SAFE</a:t>
            </a:r>
            <a:r>
              <a:rPr spc="-60"/>
              <a:t> </a:t>
            </a:r>
            <a:r>
              <a:rPr spc="-10"/>
              <a:t>HOSPITALS</a:t>
            </a:r>
          </a:p>
          <a:p>
            <a:pPr marR="5080" indent="12700">
              <a:spcBef>
                <a:spcPts val="1000"/>
              </a:spcBef>
              <a:defRPr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Integration</a:t>
            </a:r>
            <a:r>
              <a:rPr spc="-85"/>
              <a:t> </a:t>
            </a:r>
            <a:r>
              <a:t>of</a:t>
            </a:r>
            <a:r>
              <a:rPr spc="-90"/>
              <a:t> </a:t>
            </a:r>
            <a:r>
              <a:t>radio</a:t>
            </a:r>
            <a:r>
              <a:rPr spc="-70"/>
              <a:t> </a:t>
            </a:r>
            <a:r>
              <a:t>and</a:t>
            </a:r>
            <a:r>
              <a:rPr spc="-70"/>
              <a:t> </a:t>
            </a:r>
            <a:r>
              <a:rPr spc="-25"/>
              <a:t>IP </a:t>
            </a:r>
            <a:r>
              <a:t>communication</a:t>
            </a:r>
            <a:r>
              <a:rPr spc="25"/>
              <a:t> </a:t>
            </a:r>
            <a:r>
              <a:rPr spc="-9"/>
              <a:t>systems</a:t>
            </a:r>
            <a:r>
              <a:rPr spc="35"/>
              <a:t> </a:t>
            </a:r>
            <a:r>
              <a:rPr spc="-19"/>
              <a:t>for</a:t>
            </a:r>
            <a:r>
              <a:rPr spc="39"/>
              <a:t> </a:t>
            </a:r>
            <a:r>
              <a:rPr spc="-9"/>
              <a:t>reliable </a:t>
            </a:r>
            <a:r>
              <a:rPr spc="9"/>
              <a:t>communications</a:t>
            </a:r>
            <a:r>
              <a:rPr spc="-19"/>
              <a:t> </a:t>
            </a:r>
            <a:r>
              <a:rPr spc="9"/>
              <a:t>in</a:t>
            </a:r>
            <a:r>
              <a:rPr spc="50"/>
              <a:t> </a:t>
            </a:r>
            <a:r>
              <a:rPr spc="9"/>
              <a:t>moments</a:t>
            </a:r>
            <a:r>
              <a:t> </a:t>
            </a:r>
            <a:r>
              <a:rPr spc="-19"/>
              <a:t>when </a:t>
            </a:r>
            <a:r>
              <a:rPr spc="-30"/>
              <a:t>every</a:t>
            </a:r>
            <a:r>
              <a:rPr spc="-15"/>
              <a:t> </a:t>
            </a:r>
            <a:r>
              <a:t>minute</a:t>
            </a:r>
            <a:r>
              <a:rPr spc="-9"/>
              <a:t> counts.</a:t>
            </a:r>
          </a:p>
        </p:txBody>
      </p:sp>
      <p:sp>
        <p:nvSpPr>
          <p:cNvPr id="279" name="object 11"/>
          <p:cNvSpPr/>
          <p:nvPr/>
        </p:nvSpPr>
        <p:spPr>
          <a:xfrm>
            <a:off x="503643" y="5587619"/>
            <a:ext cx="11184674" cy="1"/>
          </a:xfrm>
          <a:prstGeom prst="line">
            <a:avLst/>
          </a:prstGeom>
          <a:ln w="3175">
            <a:solidFill>
              <a:srgbClr val="FFFFFF"/>
            </a:solidFill>
          </a:ln>
        </p:spPr>
        <p:txBody>
          <a:bodyPr lIns="45719" rIns="45719"/>
          <a:lstStyle/>
          <a:p>
            <a:pPr/>
          </a:p>
        </p:txBody>
      </p:sp>
      <p:sp>
        <p:nvSpPr>
          <p:cNvPr id="280" name="object 12"/>
          <p:cNvSpPr txBox="1"/>
          <p:nvPr/>
        </p:nvSpPr>
        <p:spPr>
          <a:xfrm>
            <a:off x="4295647" y="1510283"/>
            <a:ext cx="3176271" cy="96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400684">
              <a:defRPr sz="13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PARKMATIX</a:t>
            </a:r>
            <a:r>
              <a:rPr spc="20"/>
              <a:t> </a:t>
            </a:r>
            <a:r>
              <a:rPr spc="40"/>
              <a:t>PLATFORM</a:t>
            </a:r>
          </a:p>
          <a:p>
            <a:pPr marR="5080" indent="12700">
              <a:spcBef>
                <a:spcPts val="800"/>
              </a:spcBef>
              <a:defRPr spc="-9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Smart</a:t>
            </a:r>
            <a:r>
              <a:rPr spc="-45"/>
              <a:t> </a:t>
            </a:r>
            <a:r>
              <a:rPr spc="0"/>
              <a:t>parking</a:t>
            </a:r>
            <a:r>
              <a:t> </a:t>
            </a:r>
            <a:r>
              <a:rPr spc="0"/>
              <a:t>solution</a:t>
            </a:r>
            <a:r>
              <a:rPr spc="-19"/>
              <a:t> for</a:t>
            </a:r>
            <a:r>
              <a:rPr spc="-15"/>
              <a:t> </a:t>
            </a:r>
            <a:r>
              <a:rPr spc="0"/>
              <a:t>government</a:t>
            </a:r>
            <a:r>
              <a:rPr spc="-39"/>
              <a:t> </a:t>
            </a:r>
            <a:r>
              <a:rPr spc="-25"/>
              <a:t>and </a:t>
            </a:r>
            <a:r>
              <a:rPr spc="0"/>
              <a:t>enterprise</a:t>
            </a:r>
            <a:r>
              <a:rPr spc="-39"/>
              <a:t> </a:t>
            </a:r>
            <a:r>
              <a:t>customers,</a:t>
            </a:r>
            <a:r>
              <a:rPr spc="-55"/>
              <a:t> </a:t>
            </a:r>
            <a:r>
              <a:rPr spc="0"/>
              <a:t>including</a:t>
            </a:r>
            <a:r>
              <a:rPr spc="4"/>
              <a:t> </a:t>
            </a:r>
            <a:r>
              <a:rPr spc="-19"/>
              <a:t>a </a:t>
            </a:r>
            <a:r>
              <a:t>complete </a:t>
            </a:r>
            <a:r>
              <a:rPr spc="0"/>
              <a:t>PCI</a:t>
            </a:r>
            <a:r>
              <a:rPr spc="-39"/>
              <a:t> DSS </a:t>
            </a:r>
            <a:r>
              <a:rPr spc="0"/>
              <a:t>payment</a:t>
            </a:r>
            <a:r>
              <a:rPr spc="-30"/>
              <a:t> </a:t>
            </a:r>
            <a:r>
              <a:rPr spc="0"/>
              <a:t>ecosystem</a:t>
            </a:r>
            <a:r>
              <a:rPr spc="-75"/>
              <a:t> </a:t>
            </a:r>
            <a:r>
              <a:rPr spc="0"/>
              <a:t>within</a:t>
            </a:r>
            <a:r>
              <a:t> </a:t>
            </a:r>
            <a:r>
              <a:rPr spc="0"/>
              <a:t>the</a:t>
            </a:r>
            <a:r>
              <a:rPr spc="-15"/>
              <a:t> </a:t>
            </a:r>
            <a:r>
              <a:rPr spc="-19"/>
              <a:t>end-</a:t>
            </a:r>
            <a:r>
              <a:t>user</a:t>
            </a:r>
            <a:r>
              <a:rPr spc="-75"/>
              <a:t> </a:t>
            </a:r>
            <a:r>
              <a:t>iOS</a:t>
            </a:r>
            <a:r>
              <a:rPr spc="-55"/>
              <a:t> </a:t>
            </a:r>
            <a:r>
              <a:rPr spc="-70"/>
              <a:t>&amp;</a:t>
            </a:r>
            <a:r>
              <a:rPr spc="-39"/>
              <a:t> </a:t>
            </a:r>
            <a:r>
              <a:rPr spc="0"/>
              <a:t>Android</a:t>
            </a:r>
            <a:r>
              <a:rPr spc="-60"/>
              <a:t> </a:t>
            </a:r>
            <a:r>
              <a:t>application.</a:t>
            </a:r>
          </a:p>
        </p:txBody>
      </p:sp>
      <p:sp>
        <p:nvSpPr>
          <p:cNvPr id="281" name="object 13"/>
          <p:cNvSpPr txBox="1"/>
          <p:nvPr/>
        </p:nvSpPr>
        <p:spPr>
          <a:xfrm>
            <a:off x="4295647" y="2703828"/>
            <a:ext cx="3234691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400684">
              <a:defRPr spc="-30" sz="13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TV</a:t>
            </a:r>
            <a:r>
              <a:rPr spc="-100"/>
              <a:t> </a:t>
            </a:r>
            <a:r>
              <a:rPr spc="-10"/>
              <a:t>APPLICATIONS</a:t>
            </a:r>
          </a:p>
          <a:p>
            <a:pPr marR="5080" indent="12700">
              <a:spcBef>
                <a:spcPts val="1200"/>
              </a:spcBef>
              <a:defRPr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Applications</a:t>
            </a:r>
            <a:r>
              <a:rPr spc="-30"/>
              <a:t> </a:t>
            </a:r>
            <a:r>
              <a:rPr spc="-19"/>
              <a:t>for</a:t>
            </a:r>
            <a:r>
              <a:rPr spc="-55"/>
              <a:t> </a:t>
            </a:r>
            <a:r>
              <a:rPr spc="-9"/>
              <a:t>IPTV</a:t>
            </a:r>
            <a:r>
              <a:rPr spc="-60"/>
              <a:t> </a:t>
            </a:r>
            <a:r>
              <a:t>and</a:t>
            </a:r>
            <a:r>
              <a:rPr spc="-35"/>
              <a:t> </a:t>
            </a:r>
            <a:r>
              <a:rPr spc="-9"/>
              <a:t>OTT</a:t>
            </a:r>
            <a:r>
              <a:rPr spc="-25"/>
              <a:t> </a:t>
            </a:r>
            <a:r>
              <a:rPr spc="-9"/>
              <a:t>providers</a:t>
            </a:r>
            <a:r>
              <a:rPr spc="-60"/>
              <a:t> </a:t>
            </a:r>
            <a:r>
              <a:rPr spc="-50"/>
              <a:t>- </a:t>
            </a:r>
            <a:r>
              <a:t>parental</a:t>
            </a:r>
            <a:r>
              <a:rPr spc="-65"/>
              <a:t> </a:t>
            </a:r>
            <a:r>
              <a:rPr spc="-9"/>
              <a:t>control,</a:t>
            </a:r>
            <a:r>
              <a:rPr spc="-70"/>
              <a:t> </a:t>
            </a:r>
            <a:r>
              <a:rPr spc="-9"/>
              <a:t>Social</a:t>
            </a:r>
            <a:r>
              <a:rPr spc="-70"/>
              <a:t> </a:t>
            </a:r>
            <a:r>
              <a:rPr spc="-19"/>
              <a:t>TV</a:t>
            </a:r>
            <a:r>
              <a:rPr spc="-65"/>
              <a:t> </a:t>
            </a:r>
            <a:r>
              <a:rPr spc="-30"/>
              <a:t>apps,</a:t>
            </a:r>
            <a:r>
              <a:rPr spc="-55"/>
              <a:t> </a:t>
            </a:r>
            <a:r>
              <a:t>payment</a:t>
            </a:r>
            <a:r>
              <a:rPr spc="-70"/>
              <a:t> </a:t>
            </a:r>
            <a:r>
              <a:rPr spc="-25"/>
              <a:t>and </a:t>
            </a:r>
            <a:r>
              <a:t>cost</a:t>
            </a:r>
            <a:r>
              <a:rPr spc="-85"/>
              <a:t> </a:t>
            </a:r>
            <a:r>
              <a:rPr spc="-9"/>
              <a:t>control,</a:t>
            </a:r>
            <a:r>
              <a:rPr spc="-100"/>
              <a:t> </a:t>
            </a:r>
            <a:r>
              <a:t>smart</a:t>
            </a:r>
            <a:r>
              <a:rPr spc="-90"/>
              <a:t> </a:t>
            </a:r>
            <a:r>
              <a:t>menu,</a:t>
            </a:r>
            <a:r>
              <a:rPr spc="-100"/>
              <a:t> </a:t>
            </a:r>
            <a:r>
              <a:rPr spc="-25"/>
              <a:t>news,</a:t>
            </a:r>
            <a:r>
              <a:rPr spc="-85"/>
              <a:t> </a:t>
            </a:r>
            <a:r>
              <a:rPr spc="-9"/>
              <a:t>promotions, sports</a:t>
            </a:r>
            <a:r>
              <a:rPr spc="-50"/>
              <a:t> </a:t>
            </a:r>
            <a:r>
              <a:rPr spc="-35"/>
              <a:t>results,</a:t>
            </a:r>
            <a:r>
              <a:rPr spc="-55"/>
              <a:t> </a:t>
            </a:r>
            <a:r>
              <a:t>weather</a:t>
            </a:r>
            <a:r>
              <a:rPr spc="-65"/>
              <a:t> </a:t>
            </a:r>
            <a:r>
              <a:rPr spc="-9"/>
              <a:t>forecast…</a:t>
            </a:r>
          </a:p>
        </p:txBody>
      </p:sp>
      <p:sp>
        <p:nvSpPr>
          <p:cNvPr id="282" name="object 14"/>
          <p:cNvSpPr txBox="1"/>
          <p:nvPr/>
        </p:nvSpPr>
        <p:spPr>
          <a:xfrm>
            <a:off x="4295647" y="4304030"/>
            <a:ext cx="3489326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400684">
              <a:defRPr sz="13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CONSTRUCTION</a:t>
            </a:r>
            <a:r>
              <a:rPr spc="-75"/>
              <a:t> SITE</a:t>
            </a:r>
            <a:r>
              <a:rPr spc="-65"/>
              <a:t> </a:t>
            </a:r>
            <a:r>
              <a:rPr spc="35"/>
              <a:t>MANAGEMENT</a:t>
            </a:r>
          </a:p>
          <a:p>
            <a:pPr marR="105410" indent="12700">
              <a:spcBef>
                <a:spcPts val="1000"/>
              </a:spcBef>
              <a:defRPr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Developed</a:t>
            </a:r>
            <a:r>
              <a:rPr spc="-65"/>
              <a:t> </a:t>
            </a:r>
            <a:r>
              <a:rPr spc="-19"/>
              <a:t>for</a:t>
            </a:r>
            <a:r>
              <a:rPr spc="-35"/>
              <a:t> </a:t>
            </a:r>
            <a:r>
              <a:rPr spc="-19"/>
              <a:t>a</a:t>
            </a:r>
            <a:r>
              <a:rPr spc="-35"/>
              <a:t> </a:t>
            </a:r>
            <a:r>
              <a:t>telecom</a:t>
            </a:r>
            <a:r>
              <a:rPr spc="-65"/>
              <a:t> </a:t>
            </a:r>
            <a:r>
              <a:t>operator</a:t>
            </a:r>
            <a:r>
              <a:rPr spc="-55"/>
              <a:t> </a:t>
            </a:r>
            <a:r>
              <a:t>in</a:t>
            </a:r>
            <a:r>
              <a:rPr spc="-25"/>
              <a:t> </a:t>
            </a:r>
            <a:r>
              <a:t>order</a:t>
            </a:r>
            <a:r>
              <a:rPr spc="-60"/>
              <a:t> </a:t>
            </a:r>
            <a:r>
              <a:rPr spc="-25"/>
              <a:t>to </a:t>
            </a:r>
            <a:r>
              <a:t>track</a:t>
            </a:r>
            <a:r>
              <a:rPr spc="-45"/>
              <a:t> </a:t>
            </a:r>
            <a:r>
              <a:rPr spc="-19"/>
              <a:t>all</a:t>
            </a:r>
            <a:r>
              <a:rPr spc="-25"/>
              <a:t> </a:t>
            </a:r>
            <a:r>
              <a:t>the</a:t>
            </a:r>
            <a:r>
              <a:rPr spc="-15"/>
              <a:t> </a:t>
            </a:r>
            <a:r>
              <a:t>construction</a:t>
            </a:r>
            <a:r>
              <a:rPr spc="-55"/>
              <a:t> </a:t>
            </a:r>
            <a:r>
              <a:rPr spc="-19"/>
              <a:t>sites</a:t>
            </a:r>
            <a:r>
              <a:rPr spc="-50"/>
              <a:t> </a:t>
            </a:r>
            <a:r>
              <a:rPr spc="-25"/>
              <a:t>and </a:t>
            </a:r>
            <a:r>
              <a:rPr spc="-9"/>
              <a:t>subcontractors.</a:t>
            </a:r>
            <a:r>
              <a:rPr spc="-15"/>
              <a:t> </a:t>
            </a:r>
            <a:r>
              <a:t>Allows</a:t>
            </a:r>
            <a:r>
              <a:rPr spc="-39"/>
              <a:t> </a:t>
            </a:r>
            <a:r>
              <a:rPr spc="-19"/>
              <a:t>for</a:t>
            </a:r>
            <a:r>
              <a:rPr spc="-30"/>
              <a:t> </a:t>
            </a:r>
            <a:r>
              <a:t>integration</a:t>
            </a:r>
            <a:r>
              <a:rPr spc="-9"/>
              <a:t> </a:t>
            </a:r>
            <a:r>
              <a:t>with</a:t>
            </a:r>
            <a:r>
              <a:rPr spc="-15"/>
              <a:t> </a:t>
            </a:r>
            <a:r>
              <a:rPr spc="-9"/>
              <a:t>telco </a:t>
            </a:r>
            <a:r>
              <a:rPr spc="60"/>
              <a:t>ERP</a:t>
            </a:r>
            <a:r>
              <a:rPr spc="-50"/>
              <a:t> </a:t>
            </a:r>
            <a:r>
              <a:t>and</a:t>
            </a:r>
            <a:r>
              <a:rPr spc="-19"/>
              <a:t> </a:t>
            </a:r>
            <a:r>
              <a:t>billing</a:t>
            </a:r>
            <a:r>
              <a:rPr spc="-25"/>
              <a:t> </a:t>
            </a:r>
            <a:r>
              <a:rPr spc="-9"/>
              <a:t>platforms.</a:t>
            </a:r>
          </a:p>
        </p:txBody>
      </p:sp>
      <p:sp>
        <p:nvSpPr>
          <p:cNvPr id="283" name="object 15"/>
          <p:cNvSpPr txBox="1"/>
          <p:nvPr/>
        </p:nvSpPr>
        <p:spPr>
          <a:xfrm>
            <a:off x="8462264" y="1510283"/>
            <a:ext cx="2511426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87350">
              <a:defRPr spc="-10" sz="13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MOUNTAINWATCH</a:t>
            </a:r>
          </a:p>
          <a:p>
            <a:pPr marR="5080" indent="12700">
              <a:spcBef>
                <a:spcPts val="1200"/>
              </a:spcBef>
              <a:defRPr spc="-55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IoT</a:t>
            </a:r>
            <a:r>
              <a:rPr spc="-50"/>
              <a:t> </a:t>
            </a:r>
            <a:r>
              <a:rPr spc="0"/>
              <a:t>platform</a:t>
            </a:r>
            <a:r>
              <a:rPr spc="-39"/>
              <a:t> </a:t>
            </a:r>
            <a:r>
              <a:rPr spc="-19"/>
              <a:t>for</a:t>
            </a:r>
            <a:r>
              <a:rPr spc="-45"/>
              <a:t> </a:t>
            </a:r>
            <a:r>
              <a:rPr spc="0"/>
              <a:t>tracking</a:t>
            </a:r>
            <a:r>
              <a:rPr spc="-19"/>
              <a:t> </a:t>
            </a:r>
            <a:r>
              <a:rPr spc="-25"/>
              <a:t>and </a:t>
            </a:r>
            <a:r>
              <a:rPr spc="0"/>
              <a:t>automatically</a:t>
            </a:r>
            <a:r>
              <a:rPr spc="-9"/>
              <a:t> </a:t>
            </a:r>
            <a:r>
              <a:rPr spc="0"/>
              <a:t>locating</a:t>
            </a:r>
            <a:r>
              <a:rPr spc="9"/>
              <a:t> </a:t>
            </a:r>
            <a:r>
              <a:rPr spc="0"/>
              <a:t>people in</a:t>
            </a:r>
            <a:r>
              <a:rPr spc="9"/>
              <a:t> </a:t>
            </a:r>
            <a:r>
              <a:rPr spc="-25"/>
              <a:t>ski </a:t>
            </a:r>
            <a:r>
              <a:rPr spc="0"/>
              <a:t>centers</a:t>
            </a:r>
            <a:r>
              <a:rPr spc="-9"/>
              <a:t> </a:t>
            </a:r>
            <a:r>
              <a:rPr spc="0"/>
              <a:t>with</a:t>
            </a:r>
            <a:r>
              <a:rPr spc="4"/>
              <a:t> </a:t>
            </a:r>
            <a:r>
              <a:rPr spc="0"/>
              <a:t>Android </a:t>
            </a:r>
            <a:r>
              <a:rPr spc="-9"/>
              <a:t>application.</a:t>
            </a:r>
          </a:p>
        </p:txBody>
      </p:sp>
      <p:sp>
        <p:nvSpPr>
          <p:cNvPr id="284" name="object 16"/>
          <p:cNvSpPr txBox="1"/>
          <p:nvPr/>
        </p:nvSpPr>
        <p:spPr>
          <a:xfrm>
            <a:off x="8462264" y="2723388"/>
            <a:ext cx="3190241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54939" algn="ctr">
              <a:defRPr sz="13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HOTEL</a:t>
            </a:r>
            <a:r>
              <a:rPr spc="45"/>
              <a:t> </a:t>
            </a:r>
            <a:r>
              <a:t>INFORMATION</a:t>
            </a:r>
            <a:r>
              <a:rPr spc="60"/>
              <a:t> </a:t>
            </a:r>
            <a:r>
              <a:rPr spc="-10"/>
              <a:t>SYSTEM</a:t>
            </a:r>
          </a:p>
          <a:p>
            <a:pPr marR="5080" indent="12700" algn="just">
              <a:spcBef>
                <a:spcPts val="1000"/>
              </a:spcBef>
              <a:defRPr spc="-70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SaaS</a:t>
            </a:r>
            <a:r>
              <a:rPr spc="-30"/>
              <a:t> </a:t>
            </a:r>
            <a:r>
              <a:rPr spc="0"/>
              <a:t>solution</a:t>
            </a:r>
            <a:r>
              <a:rPr spc="-30"/>
              <a:t> for</a:t>
            </a:r>
            <a:r>
              <a:rPr spc="-25"/>
              <a:t> </a:t>
            </a:r>
            <a:r>
              <a:rPr spc="0"/>
              <a:t>hotel</a:t>
            </a:r>
            <a:r>
              <a:rPr spc="-25"/>
              <a:t> services</a:t>
            </a:r>
            <a:r>
              <a:rPr spc="-45"/>
              <a:t> </a:t>
            </a:r>
            <a:r>
              <a:rPr spc="-9"/>
              <a:t>management </a:t>
            </a:r>
            <a:r>
              <a:rPr spc="-75"/>
              <a:t>(IPTV,</a:t>
            </a:r>
            <a:r>
              <a:rPr spc="4"/>
              <a:t> </a:t>
            </a:r>
            <a:r>
              <a:rPr spc="-25"/>
              <a:t>Voice,</a:t>
            </a:r>
            <a:r>
              <a:rPr spc="-9"/>
              <a:t> </a:t>
            </a:r>
            <a:r>
              <a:rPr spc="0"/>
              <a:t>check-</a:t>
            </a:r>
            <a:r>
              <a:rPr spc="-65"/>
              <a:t>in,</a:t>
            </a:r>
            <a:r>
              <a:rPr spc="39"/>
              <a:t> </a:t>
            </a:r>
            <a:r>
              <a:rPr spc="0"/>
              <a:t>check-</a:t>
            </a:r>
            <a:r>
              <a:rPr spc="-39"/>
              <a:t>out,</a:t>
            </a:r>
            <a:r>
              <a:rPr spc="19"/>
              <a:t> </a:t>
            </a:r>
            <a:r>
              <a:rPr spc="0"/>
              <a:t>invoicing </a:t>
            </a:r>
            <a:r>
              <a:rPr spc="-114"/>
              <a:t>...) </a:t>
            </a:r>
            <a:r>
              <a:rPr spc="0"/>
              <a:t>through</a:t>
            </a:r>
            <a:r>
              <a:rPr spc="19"/>
              <a:t> </a:t>
            </a:r>
            <a:r>
              <a:rPr spc="0"/>
              <a:t>telecom</a:t>
            </a:r>
            <a:r>
              <a:rPr spc="-9"/>
              <a:t> operators’</a:t>
            </a:r>
            <a:r>
              <a:rPr spc="15"/>
              <a:t> </a:t>
            </a:r>
            <a:r>
              <a:rPr spc="-9"/>
              <a:t>infrastructure.</a:t>
            </a:r>
          </a:p>
          <a:p>
            <a:pPr marR="509905" indent="12700" algn="just">
              <a:defRPr spc="-19"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IPTV</a:t>
            </a:r>
            <a:r>
              <a:rPr spc="-60"/>
              <a:t> </a:t>
            </a:r>
            <a:r>
              <a:rPr spc="-9"/>
              <a:t>stand-</a:t>
            </a:r>
            <a:r>
              <a:rPr spc="0"/>
              <a:t>alone</a:t>
            </a:r>
            <a:r>
              <a:rPr spc="-25"/>
              <a:t> </a:t>
            </a:r>
            <a:r>
              <a:rPr spc="0"/>
              <a:t>solution</a:t>
            </a:r>
            <a:r>
              <a:rPr spc="-60"/>
              <a:t> </a:t>
            </a:r>
            <a:r>
              <a:rPr spc="-30"/>
              <a:t>for</a:t>
            </a:r>
            <a:r>
              <a:rPr spc="-50"/>
              <a:t> </a:t>
            </a:r>
            <a:r>
              <a:rPr spc="0"/>
              <a:t>hotels</a:t>
            </a:r>
            <a:r>
              <a:rPr spc="-55"/>
              <a:t> </a:t>
            </a:r>
            <a:r>
              <a:rPr spc="-25"/>
              <a:t>in </a:t>
            </a:r>
            <a:r>
              <a:rPr spc="0"/>
              <a:t>cooperation</a:t>
            </a:r>
            <a:r>
              <a:rPr spc="4"/>
              <a:t> </a:t>
            </a:r>
            <a:r>
              <a:rPr spc="0"/>
              <a:t>with</a:t>
            </a:r>
            <a:r>
              <a:rPr spc="39"/>
              <a:t> </a:t>
            </a:r>
            <a:r>
              <a:rPr spc="-9"/>
              <a:t>CommScope.</a:t>
            </a:r>
          </a:p>
        </p:txBody>
      </p:sp>
      <p:grpSp>
        <p:nvGrpSpPr>
          <p:cNvPr id="294" name="object 17"/>
          <p:cNvGrpSpPr/>
          <p:nvPr/>
        </p:nvGrpSpPr>
        <p:grpSpPr>
          <a:xfrm>
            <a:off x="518579" y="1512569"/>
            <a:ext cx="8214322" cy="3031871"/>
            <a:chOff x="0" y="0"/>
            <a:chExt cx="8214321" cy="3031870"/>
          </a:xfrm>
        </p:grpSpPr>
        <p:pic>
          <p:nvPicPr>
            <p:cNvPr id="285" name="object 18" descr="object 18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0"/>
              <a:ext cx="254000" cy="254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6" name="object 19" descr="object 19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1193291"/>
              <a:ext cx="254000" cy="25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7" name="object 20" descr="object 20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0" y="2777870"/>
              <a:ext cx="254000" cy="25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8" name="object 21" descr="object 21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764241" y="0"/>
              <a:ext cx="254001" cy="254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89" name="object 22" descr="object 22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764241" y="1193291"/>
              <a:ext cx="254001" cy="25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0" name="object 23" descr="object 2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764241" y="2777870"/>
              <a:ext cx="254001" cy="25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1" name="object 24" descr="object 24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960321" y="0"/>
              <a:ext cx="254001" cy="254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2" name="object 25" descr="object 25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960321" y="1193291"/>
              <a:ext cx="254001" cy="25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93" name="object 26" descr="object 26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960321" y="2777870"/>
              <a:ext cx="254001" cy="254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95" name="object 27"/>
          <p:cNvSpPr txBox="1"/>
          <p:nvPr/>
        </p:nvSpPr>
        <p:spPr>
          <a:xfrm>
            <a:off x="8462264" y="4304030"/>
            <a:ext cx="24511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387350">
              <a:defRPr spc="-10" sz="13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ROADWATCH</a:t>
            </a:r>
          </a:p>
          <a:p>
            <a:pPr marR="5080" indent="12700">
              <a:spcBef>
                <a:spcPts val="800"/>
              </a:spcBef>
              <a:defRPr sz="110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pPr>
            <a:r>
              <a:t>Automatic</a:t>
            </a:r>
            <a:r>
              <a:rPr spc="19"/>
              <a:t> </a:t>
            </a:r>
            <a:r>
              <a:t>detection</a:t>
            </a:r>
            <a:r>
              <a:rPr spc="50"/>
              <a:t> </a:t>
            </a:r>
            <a:r>
              <a:t>of</a:t>
            </a:r>
            <a:r>
              <a:rPr spc="50"/>
              <a:t> </a:t>
            </a:r>
            <a:r>
              <a:rPr spc="-9"/>
              <a:t>dangerous </a:t>
            </a:r>
            <a:r>
              <a:t>conditions</a:t>
            </a:r>
            <a:r>
              <a:rPr spc="-30"/>
              <a:t> </a:t>
            </a:r>
            <a:r>
              <a:t>on</a:t>
            </a:r>
            <a:r>
              <a:rPr spc="-25"/>
              <a:t> </a:t>
            </a:r>
            <a:r>
              <a:rPr spc="-9"/>
              <a:t>city</a:t>
            </a:r>
            <a:r>
              <a:rPr spc="-15"/>
              <a:t> </a:t>
            </a:r>
            <a:r>
              <a:rPr spc="-9"/>
              <a:t>roads</a:t>
            </a:r>
            <a:r>
              <a:rPr spc="-50"/>
              <a:t> </a:t>
            </a:r>
            <a:r>
              <a:t>in</a:t>
            </a:r>
            <a:r>
              <a:rPr spc="-25"/>
              <a:t> </a:t>
            </a:r>
            <a:r>
              <a:rPr spc="-9"/>
              <a:t>winter.</a:t>
            </a:r>
          </a:p>
        </p:txBody>
      </p:sp>
      <p:sp>
        <p:nvSpPr>
          <p:cNvPr id="296" name="object 28"/>
          <p:cNvSpPr txBox="1"/>
          <p:nvPr/>
        </p:nvSpPr>
        <p:spPr>
          <a:xfrm>
            <a:off x="550265" y="6176037"/>
            <a:ext cx="1551306" cy="14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indent="12700">
              <a:spcBef>
                <a:spcPts val="100"/>
              </a:spcBef>
              <a:defRPr sz="1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uFill>
                  <a:solidFill>
                    <a:srgbClr val="FFFFFF"/>
                  </a:solidFill>
                </a:uFill>
                <a:hlinkClick r:id="rId5" invalidUrl="" action="" tgtFrame="" tooltip="" history="1" highlightClick="0" endSnd="0"/>
              </a:rPr>
              <a:t>www.telegroup-</a:t>
            </a:r>
            <a:r>
              <a:rPr spc="-9" u="sng">
                <a:uFill>
                  <a:solidFill>
                    <a:srgbClr val="FFFFFF"/>
                  </a:solidFill>
                </a:uFill>
                <a:hlinkClick r:id="rId5" invalidUrl="" action="" tgtFrame="" tooltip="" history="1" highlightClick="0" endSnd="0"/>
              </a:rPr>
              <a:t>ltd.com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